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6_F0F3B7AF.xml" ContentType="application/vnd.ms-powerpoint.comments+xml"/>
  <Override PartName="/ppt/notesSlides/notesSlide7.xml" ContentType="application/vnd.openxmlformats-officedocument.presentationml.notesSlide+xml"/>
  <Override PartName="/ppt/comments/modernComment_10E_B094C9B9.xml" ContentType="application/vnd.ms-powerpoint.comments+xml"/>
  <Override PartName="/ppt/notesSlides/notesSlide8.xml" ContentType="application/vnd.openxmlformats-officedocument.presentationml.notesSlide+xml"/>
  <Override PartName="/ppt/comments/modernComment_10F_11669D3C.xml" ContentType="application/vnd.ms-powerpoint.comments+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721" r:id="rId6"/>
  </p:sldMasterIdLst>
  <p:notesMasterIdLst>
    <p:notesMasterId r:id="rId22"/>
  </p:notesMasterIdLst>
  <p:sldIdLst>
    <p:sldId id="2147480399" r:id="rId7"/>
    <p:sldId id="259" r:id="rId8"/>
    <p:sldId id="257" r:id="rId9"/>
    <p:sldId id="260" r:id="rId10"/>
    <p:sldId id="2147477999" r:id="rId11"/>
    <p:sldId id="2147480400" r:id="rId12"/>
    <p:sldId id="2147477998" r:id="rId13"/>
    <p:sldId id="2147480402" r:id="rId14"/>
    <p:sldId id="261" r:id="rId15"/>
    <p:sldId id="269" r:id="rId16"/>
    <p:sldId id="262" r:id="rId17"/>
    <p:sldId id="270" r:id="rId18"/>
    <p:sldId id="263" r:id="rId19"/>
    <p:sldId id="271" r:id="rId20"/>
    <p:sldId id="21474804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2DDB467A-B5AD-4519-871B-86C8650E0929}">
          <p14:sldIdLst>
            <p14:sldId id="2147480399"/>
            <p14:sldId id="259"/>
            <p14:sldId id="257"/>
          </p14:sldIdLst>
        </p14:section>
        <p14:section name="Intro" id="{3E833F85-1D16-4C77-8EA2-F1F11C25739F}">
          <p14:sldIdLst>
            <p14:sldId id="260"/>
            <p14:sldId id="2147477999"/>
            <p14:sldId id="2147480400"/>
            <p14:sldId id="2147477998"/>
          </p14:sldIdLst>
        </p14:section>
        <p14:section name="Cases" id="{495CD783-CA6C-4939-BE1C-DCC4E0B28380}">
          <p14:sldIdLst>
            <p14:sldId id="2147480402"/>
            <p14:sldId id="261"/>
            <p14:sldId id="269"/>
            <p14:sldId id="262"/>
            <p14:sldId id="270"/>
            <p14:sldId id="263"/>
            <p14:sldId id="271"/>
          </p14:sldIdLst>
        </p14:section>
        <p14:section name="End" id="{FC6C9F79-D2DB-49C1-916D-C4CE4A6A20D0}">
          <p14:sldIdLst>
            <p14:sldId id="214748040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F41F94-5635-005C-9211-EADCA8C1DAB1}" name="Hiram Fleitas" initials="HF" userId="S::hiramfleitas@microsoft.com::e10fcc43-9abd-4aad-af2d-b6bb7d9e18eb" providerId="AD"/>
  <p188:author id="{BB58B1ED-1E0B-647F-3906-C34ACCB7465C}" name="Gilles LHerault" initials="GL" userId="S::gilherau@microsoft.com::b5534a4f-a037-454b-b078-b055694a53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4A5"/>
    <a:srgbClr val="27293B"/>
    <a:srgbClr val="2728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BDC62-3C8F-4A9A-9054-E4A62A752406}" v="26" dt="2023-10-11T00:23:20.736"/>
    <p1510:client id="{A54393C4-9D6F-41FE-AD16-0177C242554F}" v="63" dt="2023-09-28T06:54:02.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06" autoAdjust="0"/>
    <p:restoredTop sz="87535" autoAdjust="0"/>
  </p:normalViewPr>
  <p:slideViewPr>
    <p:cSldViewPr snapToGrid="0">
      <p:cViewPr varScale="1">
        <p:scale>
          <a:sx n="103" d="100"/>
          <a:sy n="103" d="100"/>
        </p:scale>
        <p:origin x="72" y="228"/>
      </p:cViewPr>
      <p:guideLst/>
    </p:cSldViewPr>
  </p:slideViewPr>
  <p:outlineViewPr>
    <p:cViewPr>
      <p:scale>
        <a:sx n="33" d="100"/>
        <a:sy n="33" d="100"/>
      </p:scale>
      <p:origin x="0" y="-20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5/10/relationships/revisionInfo" Target="revisionInfo.xml"/></Relationships>
</file>

<file path=ppt/comments/modernComment_106_F0F3B7AF.xml><?xml version="1.0" encoding="utf-8"?>
<p188:cmLst xmlns:a="http://schemas.openxmlformats.org/drawingml/2006/main" xmlns:r="http://schemas.openxmlformats.org/officeDocument/2006/relationships" xmlns:p188="http://schemas.microsoft.com/office/powerpoint/2018/8/main">
  <p188:cm id="{859A3777-70CC-454F-9432-384849442120}" authorId="{BB58B1ED-1E0B-647F-3906-C34ACCB7465C}" status="resolved" created="2023-04-28T16:06:54.732" complete="100000">
    <pc:sldMkLst xmlns:pc="http://schemas.microsoft.com/office/powerpoint/2013/main/command">
      <pc:docMk/>
      <pc:sldMk cId="4042504111" sldId="262"/>
    </pc:sldMkLst>
    <p188:txBody>
      <a:bodyPr/>
      <a:lstStyle/>
      <a:p>
        <a:r>
          <a:rPr lang="en-CA"/>
          <a:t>General comment (Same for case 2) we should have a "hint" slide with links to relevant doc pages… e.g. mv-expand command doc page for the rarest book to explode the rfid array. Or maybe you want to do this in person as part of the hackathon?</a:t>
        </a:r>
      </a:p>
    </p188:txBody>
  </p188:cm>
</p188:cmLst>
</file>

<file path=ppt/comments/modernComment_10E_B094C9B9.xml><?xml version="1.0" encoding="utf-8"?>
<p188:cmLst xmlns:a="http://schemas.openxmlformats.org/drawingml/2006/main" xmlns:r="http://schemas.openxmlformats.org/officeDocument/2006/relationships" xmlns:p188="http://schemas.microsoft.com/office/powerpoint/2018/8/main">
  <p188:cm id="{B675866D-F8D6-472F-A863-F156DAB78EC6}" authorId="{BB58B1ED-1E0B-647F-3906-C34ACCB7465C}" status="resolved" created="2023-04-28T16:22:03.622" complete="100000">
    <ac:txMkLst xmlns:ac="http://schemas.microsoft.com/office/drawing/2013/main/command">
      <pc:docMk xmlns:pc="http://schemas.microsoft.com/office/powerpoint/2013/main/command"/>
      <pc:sldMk xmlns:pc="http://schemas.microsoft.com/office/powerpoint/2013/main/command" cId="2962540985" sldId="270"/>
      <ac:spMk id="3" creationId="{AC764FB8-C982-AEA7-C3F5-2E4C59A91931}"/>
      <ac:txMk cp="0">
        <ac:context len="134" hash="3715264659"/>
      </ac:txMk>
    </ac:txMkLst>
    <p188:pos x="1124607" y="231775"/>
    <p188:txBody>
      <a:bodyPr/>
      <a:lstStyle/>
      <a:p>
        <a:r>
          <a:rPr lang="en-CA"/>
          <a:t>Suggestion fpr tips: 1- Note how the RFIDs are store… this is a JSOPN array, we need to convert that to a set of row so we can operate on them… hint at the mv-expand command  2 - Since we will be comparing things, we may want to build two datasets and compare the two using some kind of operators (hint at the "let" command and the "join" operator</a:t>
        </a:r>
      </a:p>
    </p188:txBody>
  </p188:cm>
</p188:cmLst>
</file>

<file path=ppt/comments/modernComment_10F_11669D3C.xml><?xml version="1.0" encoding="utf-8"?>
<p188:cmLst xmlns:a="http://schemas.openxmlformats.org/drawingml/2006/main" xmlns:r="http://schemas.openxmlformats.org/officeDocument/2006/relationships" xmlns:p188="http://schemas.microsoft.com/office/powerpoint/2018/8/main">
  <p188:cm id="{63C641AB-6310-42E6-9FEB-9D1F0451943D}" authorId="{BB58B1ED-1E0B-647F-3906-C34ACCB7465C}" status="resolved" created="2023-04-28T16:22:59.683" complete="100000">
    <ac:txMkLst xmlns:ac="http://schemas.microsoft.com/office/drawing/2013/main/command">
      <pc:docMk xmlns:pc="http://schemas.microsoft.com/office/powerpoint/2013/main/command"/>
      <pc:sldMk xmlns:pc="http://schemas.microsoft.com/office/powerpoint/2013/main/command" cId="291937596" sldId="271"/>
      <ac:spMk id="3" creationId="{AC764FB8-C982-AEA7-C3F5-2E4C59A91931}"/>
      <ac:txMk cp="212">
        <ac:context len="213" hash="1046299546"/>
      </ac:txMk>
    </ac:txMkLst>
    <p188:pos x="1234966" y="231775"/>
    <p188:txBody>
      <a:bodyPr/>
      <a:lstStyle/>
      <a:p>
        <a:r>
          <a:rPr lang="en-CA"/>
          <a:t>Most important tip here is to not overthing things (you remember how we both struggled on that one because we were down in the rabbit hole figuring out how to spot the fraud)</a:t>
        </a:r>
      </a:p>
    </p188:txBody>
  </p188:cm>
  <p188:cm id="{6389D785-FE5E-4B7F-802E-CDE94C06CE8A}" authorId="{BB58B1ED-1E0B-647F-3906-C34ACCB7465C}" status="resolved" created="2023-04-28T16:23:35.885" complete="100000">
    <ac:txMkLst xmlns:ac="http://schemas.microsoft.com/office/drawing/2013/main/command">
      <pc:docMk xmlns:pc="http://schemas.microsoft.com/office/powerpoint/2013/main/command"/>
      <pc:sldMk xmlns:pc="http://schemas.microsoft.com/office/powerpoint/2013/main/command" cId="291937596" sldId="271"/>
      <ac:spMk id="3" creationId="{AC764FB8-C982-AEA7-C3F5-2E4C59A91931}"/>
      <ac:txMk cp="212">
        <ac:context len="213" hash="1046299546"/>
      </ac:txMk>
    </ac:txMkLst>
    <p188:pos x="1234966" y="231775"/>
    <p188:txBody>
      <a:bodyPr/>
      <a:lstStyle/>
      <a:p>
        <a:r>
          <a:rPr lang="en-CA"/>
          <a:t>We could use a tip to indicate they should look at the "voting rate"</a:t>
        </a:r>
      </a:p>
    </p188:txBody>
  </p188:cm>
  <p188:cm id="{A2E532ED-FD26-4870-9084-BC6C689BA9C1}" authorId="{BB58B1ED-1E0B-647F-3906-C34ACCB7465C}" status="resolved" created="2023-04-28T16:24:05.927" complete="100000">
    <ac:txMkLst xmlns:ac="http://schemas.microsoft.com/office/drawing/2013/main/command">
      <pc:docMk xmlns:pc="http://schemas.microsoft.com/office/powerpoint/2013/main/command"/>
      <pc:sldMk xmlns:pc="http://schemas.microsoft.com/office/powerpoint/2013/main/command" cId="291937596" sldId="271"/>
      <ac:spMk id="3" creationId="{AC764FB8-C982-AEA7-C3F5-2E4C59A91931}"/>
      <ac:txMk cp="212">
        <ac:context len="213" hash="1046299546"/>
      </ac:txMk>
    </ac:txMkLst>
    <p188:pos x="1234966" y="231775"/>
    <p188:txBody>
      <a:bodyPr/>
      <a:lstStyle/>
      <a:p>
        <a:r>
          <a:rPr lang="en-CA"/>
          <a:t>Should add a tip for "windows function"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17B4E-6F45-468C-8D2F-07C9DE9EA36E}"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85DF6-5DE2-4E9C-B452-15B40FE0AFF6}" type="slidenum">
              <a:rPr lang="en-US" smtClean="0"/>
              <a:t>‹#›</a:t>
            </a:fld>
            <a:endParaRPr lang="en-US"/>
          </a:p>
        </p:txBody>
      </p:sp>
    </p:spTree>
    <p:extLst>
      <p:ext uri="{BB962C8B-B14F-4D97-AF65-F5344CB8AC3E}">
        <p14:creationId xmlns:p14="http://schemas.microsoft.com/office/powerpoint/2010/main" val="101943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m06.safelinks.protection.outlook.com/?url=https%3A%2F%2Fforms.office.com%2FPages%2FResponsePage.aspx%3Fid%3DaylzwMwb9Umvk6leNcUPCtpqWNQDz_xFoTnJ-yZj2JZUOEVaVDlWSFVFMk05MTRLN1BNS0dIRDcwUy4u&amp;data=05%7C01%7Chiramfleitas%40microsoft.com%7C5868be3385394f112a4708dbbbb069ac%7C72f988bf86f141af91ab2d7cd011db47%7C1%7C0%7C638310138595036270%7CUnknown%7CTWFpbGZsb3d8eyJWIjoiMC4wLjAwMDAiLCJQIjoiV2luMzIiLCJBTiI6Ik1haWwiLCJXVCI6Mn0%3D%7C3000%7C%7C%7C&amp;sdata=qj8ODBwWvZypfBddj13kNzskBexe%2FKGBJPgMer%2BwqXg%3D&amp;reserved=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https://aka.ms/kdahackathon</a:t>
            </a:r>
          </a:p>
        </p:txBody>
      </p:sp>
      <p:sp>
        <p:nvSpPr>
          <p:cNvPr id="4" name="Slide Number Placeholder 3"/>
          <p:cNvSpPr>
            <a:spLocks noGrp="1"/>
          </p:cNvSpPr>
          <p:nvPr>
            <p:ph type="sldNum" sz="quarter" idx="5"/>
          </p:nvPr>
        </p:nvSpPr>
        <p:spPr/>
        <p:txBody>
          <a:bodyPr/>
          <a:lstStyle/>
          <a:p>
            <a:fld id="{F2F85DF6-5DE2-4E9C-B452-15B40FE0AFF6}" type="slidenum">
              <a:rPr lang="en-US" smtClean="0"/>
              <a:t>1</a:t>
            </a:fld>
            <a:endParaRPr lang="en-US"/>
          </a:p>
        </p:txBody>
      </p:sp>
    </p:spTree>
    <p:extLst>
      <p:ext uri="{BB962C8B-B14F-4D97-AF65-F5344CB8AC3E}">
        <p14:creationId xmlns:p14="http://schemas.microsoft.com/office/powerpoint/2010/main" val="276489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Realistically we probably won't make it past case 2. </a:t>
            </a:r>
            <a:endParaRPr lang="en-US" dirty="0"/>
          </a:p>
        </p:txBody>
      </p:sp>
      <p:sp>
        <p:nvSpPr>
          <p:cNvPr id="4" name="Slide Number Placeholder 3"/>
          <p:cNvSpPr>
            <a:spLocks noGrp="1"/>
          </p:cNvSpPr>
          <p:nvPr>
            <p:ph type="sldNum" sz="quarter" idx="5"/>
          </p:nvPr>
        </p:nvSpPr>
        <p:spPr/>
        <p:txBody>
          <a:bodyPr/>
          <a:lstStyle/>
          <a:p>
            <a:fld id="{F2F85DF6-5DE2-4E9C-B452-15B40FE0AFF6}" type="slidenum">
              <a:rPr lang="en-US" smtClean="0"/>
              <a:t>3</a:t>
            </a:fld>
            <a:endParaRPr lang="en-US"/>
          </a:p>
        </p:txBody>
      </p:sp>
    </p:spTree>
    <p:extLst>
      <p:ext uri="{BB962C8B-B14F-4D97-AF65-F5344CB8AC3E}">
        <p14:creationId xmlns:p14="http://schemas.microsoft.com/office/powerpoint/2010/main" val="2674501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Demo the web-</a:t>
            </a:r>
            <a:r>
              <a:rPr lang="en-US" sz="1800" dirty="0" err="1">
                <a:effectLst/>
                <a:latin typeface="Segoe UI" panose="020B0502040204020203" pitchFamily="34" charset="0"/>
              </a:rPr>
              <a:t>ui</a:t>
            </a:r>
            <a:r>
              <a:rPr lang="en-US" sz="1800" dirty="0">
                <a:effectLst/>
                <a:latin typeface="Segoe UI" panose="020B0502040204020203" pitchFamily="34" charset="0"/>
              </a:rPr>
              <a:t> https://aka.ms/adx.try</a:t>
            </a:r>
            <a:br>
              <a:rPr lang="en-US" sz="1800" dirty="0">
                <a:effectLst/>
                <a:latin typeface="Segoe UI" panose="020B0502040204020203" pitchFamily="34" charset="0"/>
              </a:rPr>
            </a:br>
            <a:r>
              <a:rPr lang="en-US" sz="1800" dirty="0">
                <a:effectLst/>
                <a:latin typeface="Segoe UI" panose="020B0502040204020203" pitchFamily="34" charset="0"/>
              </a:rPr>
              <a:t>how to connect to a cluster</a:t>
            </a:r>
            <a:br>
              <a:rPr lang="en-US" sz="1800" dirty="0">
                <a:effectLst/>
                <a:latin typeface="Segoe UI" panose="020B0502040204020203" pitchFamily="34" charset="0"/>
              </a:rPr>
            </a:br>
            <a:r>
              <a:rPr lang="en-US" sz="1800" dirty="0">
                <a:effectLst/>
                <a:latin typeface="Segoe UI" panose="020B0502040204020203" pitchFamily="34" charset="0"/>
              </a:rPr>
              <a:t>show them some sample queries of help cluster, not KDA, </a:t>
            </a:r>
            <a:r>
              <a:rPr lang="en-US" sz="1800" dirty="0" err="1">
                <a:effectLst/>
                <a:latin typeface="Segoe UI" panose="020B0502040204020203" pitchFamily="34" charset="0"/>
              </a:rPr>
              <a:t>ie</a:t>
            </a:r>
            <a:r>
              <a:rPr lang="en-US" sz="1800" dirty="0">
                <a:effectLst/>
                <a:latin typeface="Segoe UI" panose="020B0502040204020203" pitchFamily="34" charset="0"/>
              </a:rPr>
              <a:t>. StormEvents, etc.</a:t>
            </a:r>
            <a:br>
              <a:rPr lang="en-US" sz="1800" dirty="0">
                <a:effectLst/>
                <a:latin typeface="Segoe UI" panose="020B0502040204020203" pitchFamily="34" charset="0"/>
              </a:rPr>
            </a:br>
            <a:r>
              <a:rPr lang="en-US" sz="1800" dirty="0">
                <a:effectLst/>
                <a:latin typeface="Segoe UI" panose="020B0502040204020203" pitchFamily="34" charset="0"/>
              </a:rPr>
              <a:t>Take 10</a:t>
            </a:r>
            <a:br>
              <a:rPr lang="en-US" sz="1800" dirty="0">
                <a:effectLst/>
                <a:latin typeface="Segoe UI" panose="020B0502040204020203" pitchFamily="34" charset="0"/>
              </a:rPr>
            </a:br>
            <a:r>
              <a:rPr lang="en-US" sz="1800" dirty="0">
                <a:effectLst/>
                <a:latin typeface="Segoe UI" panose="020B0502040204020203" pitchFamily="34" charset="0"/>
              </a:rPr>
              <a:t>Time filter</a:t>
            </a:r>
            <a:br>
              <a:rPr lang="en-US" sz="1800" dirty="0">
                <a:effectLst/>
                <a:latin typeface="Segoe UI" panose="020B0502040204020203" pitchFamily="34" charset="0"/>
              </a:rPr>
            </a:br>
            <a:r>
              <a:rPr lang="en-US" sz="1800" dirty="0">
                <a:effectLst/>
                <a:latin typeface="Segoe UI" panose="020B0502040204020203" pitchFamily="34" charset="0"/>
              </a:rPr>
              <a:t>Summarize</a:t>
            </a:r>
            <a:br>
              <a:rPr lang="en-US" sz="1800" dirty="0">
                <a:effectLst/>
                <a:latin typeface="Segoe UI" panose="020B0502040204020203" pitchFamily="34" charset="0"/>
              </a:rPr>
            </a:br>
            <a:r>
              <a:rPr lang="en-US" sz="1800" dirty="0">
                <a:effectLst/>
                <a:latin typeface="Segoe UI" panose="020B0502040204020203" pitchFamily="34" charset="0"/>
              </a:rPr>
              <a:t>Parse</a:t>
            </a:r>
            <a:br>
              <a:rPr lang="en-US" sz="1800" dirty="0">
                <a:effectLst/>
                <a:latin typeface="Segoe UI" panose="020B0502040204020203" pitchFamily="34" charset="0"/>
              </a:rPr>
            </a:br>
            <a:r>
              <a:rPr lang="en-US" sz="1800" dirty="0">
                <a:effectLst/>
                <a:latin typeface="Segoe UI" panose="020B0502040204020203" pitchFamily="34" charset="0"/>
              </a:rPr>
              <a:t>Extend</a:t>
            </a:r>
            <a:br>
              <a:rPr lang="en-US" sz="1800" dirty="0">
                <a:effectLst/>
                <a:latin typeface="Segoe UI" panose="020B0502040204020203" pitchFamily="34" charset="0"/>
              </a:rPr>
            </a:br>
            <a:r>
              <a:rPr lang="en-US" sz="1800" dirty="0">
                <a:effectLst/>
                <a:latin typeface="Segoe UI" panose="020B0502040204020203" pitchFamily="34" charset="0"/>
              </a:rPr>
              <a:t>Let operator</a:t>
            </a:r>
            <a:br>
              <a:rPr lang="en-US" sz="1800" dirty="0">
                <a:effectLst/>
                <a:latin typeface="Segoe UI" panose="020B0502040204020203" pitchFamily="34" charset="0"/>
              </a:rPr>
            </a:br>
            <a:r>
              <a:rPr lang="en-US" sz="1800" dirty="0" err="1">
                <a:effectLst/>
                <a:latin typeface="Segoe UI" panose="020B0502040204020203" pitchFamily="34" charset="0"/>
              </a:rPr>
              <a:t>Getschema</a:t>
            </a:r>
            <a:r>
              <a:rPr lang="en-US" sz="1800" dirty="0">
                <a:effectLst/>
                <a:latin typeface="Segoe UI" panose="020B0502040204020203" pitchFamily="34" charset="0"/>
              </a:rPr>
              <a:t> , explain commands change per new line |</a:t>
            </a:r>
            <a:br>
              <a:rPr lang="en-US" sz="1800" dirty="0">
                <a:effectLst/>
                <a:latin typeface="Segoe UI" panose="020B0502040204020203" pitchFamily="34" charset="0"/>
              </a:rPr>
            </a:br>
            <a:r>
              <a:rPr lang="en-US" sz="1800" dirty="0">
                <a:effectLst/>
                <a:latin typeface="Segoe UI" panose="020B0502040204020203" pitchFamily="34" charset="0"/>
              </a:rPr>
              <a:t>Write it with us!</a:t>
            </a:r>
            <a:endParaRPr lang="en-US" dirty="0"/>
          </a:p>
        </p:txBody>
      </p:sp>
      <p:sp>
        <p:nvSpPr>
          <p:cNvPr id="4" name="Slide Number Placeholder 3"/>
          <p:cNvSpPr>
            <a:spLocks noGrp="1"/>
          </p:cNvSpPr>
          <p:nvPr>
            <p:ph type="sldNum" sz="quarter" idx="5"/>
          </p:nvPr>
        </p:nvSpPr>
        <p:spPr/>
        <p:txBody>
          <a:bodyPr/>
          <a:lstStyle/>
          <a:p>
            <a:fld id="{F2F85DF6-5DE2-4E9C-B452-15B40FE0AFF6}" type="slidenum">
              <a:rPr lang="en-US" smtClean="0"/>
              <a:t>5</a:t>
            </a:fld>
            <a:endParaRPr lang="en-US"/>
          </a:p>
        </p:txBody>
      </p:sp>
    </p:spTree>
    <p:extLst>
      <p:ext uri="{BB962C8B-B14F-4D97-AF65-F5344CB8AC3E}">
        <p14:creationId xmlns:p14="http://schemas.microsoft.com/office/powerpoint/2010/main" val="338860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Demo the web-</a:t>
            </a:r>
            <a:r>
              <a:rPr lang="en-US" sz="1800" dirty="0" err="1">
                <a:effectLst/>
                <a:latin typeface="Segoe UI" panose="020B0502040204020203" pitchFamily="34" charset="0"/>
              </a:rPr>
              <a:t>ui</a:t>
            </a:r>
            <a:r>
              <a:rPr lang="en-US" sz="1800" dirty="0">
                <a:effectLst/>
                <a:latin typeface="Segoe UI" panose="020B0502040204020203" pitchFamily="34" charset="0"/>
              </a:rPr>
              <a:t> https://aka.ms/adx.try</a:t>
            </a:r>
            <a:br>
              <a:rPr lang="en-US" sz="1800" dirty="0">
                <a:effectLst/>
                <a:latin typeface="Segoe UI" panose="020B0502040204020203" pitchFamily="34" charset="0"/>
              </a:rPr>
            </a:br>
            <a:r>
              <a:rPr lang="en-US" sz="1800" dirty="0">
                <a:effectLst/>
                <a:latin typeface="Segoe UI" panose="020B0502040204020203" pitchFamily="34" charset="0"/>
              </a:rPr>
              <a:t>how to connect to a cluster</a:t>
            </a:r>
            <a:br>
              <a:rPr lang="en-US" sz="1800" dirty="0">
                <a:effectLst/>
                <a:latin typeface="Segoe UI" panose="020B0502040204020203" pitchFamily="34" charset="0"/>
              </a:rPr>
            </a:br>
            <a:r>
              <a:rPr lang="en-US" sz="1800" dirty="0">
                <a:effectLst/>
                <a:latin typeface="Segoe UI" panose="020B0502040204020203" pitchFamily="34" charset="0"/>
              </a:rPr>
              <a:t>show them some sample queries of help cluster, not KDA, </a:t>
            </a:r>
            <a:r>
              <a:rPr lang="en-US" sz="1800" dirty="0" err="1">
                <a:effectLst/>
                <a:latin typeface="Segoe UI" panose="020B0502040204020203" pitchFamily="34" charset="0"/>
              </a:rPr>
              <a:t>ie</a:t>
            </a:r>
            <a:r>
              <a:rPr lang="en-US" sz="1800" dirty="0">
                <a:effectLst/>
                <a:latin typeface="Segoe UI" panose="020B0502040204020203" pitchFamily="34" charset="0"/>
              </a:rPr>
              <a:t>. StormEvents, etc.</a:t>
            </a:r>
            <a:br>
              <a:rPr lang="en-US" sz="1800" dirty="0">
                <a:effectLst/>
                <a:latin typeface="Segoe UI" panose="020B0502040204020203" pitchFamily="34" charset="0"/>
              </a:rPr>
            </a:br>
            <a:r>
              <a:rPr lang="en-US" sz="1800" dirty="0">
                <a:effectLst/>
                <a:latin typeface="Segoe UI" panose="020B0502040204020203" pitchFamily="34" charset="0"/>
              </a:rPr>
              <a:t>Take 10</a:t>
            </a:r>
            <a:br>
              <a:rPr lang="en-US" sz="1800" dirty="0">
                <a:effectLst/>
                <a:latin typeface="Segoe UI" panose="020B0502040204020203" pitchFamily="34" charset="0"/>
              </a:rPr>
            </a:br>
            <a:r>
              <a:rPr lang="en-US" sz="1800" dirty="0">
                <a:effectLst/>
                <a:latin typeface="Segoe UI" panose="020B0502040204020203" pitchFamily="34" charset="0"/>
              </a:rPr>
              <a:t>Time filter</a:t>
            </a:r>
            <a:br>
              <a:rPr lang="en-US" sz="1800" dirty="0">
                <a:effectLst/>
                <a:latin typeface="Segoe UI" panose="020B0502040204020203" pitchFamily="34" charset="0"/>
              </a:rPr>
            </a:br>
            <a:r>
              <a:rPr lang="en-US" sz="1800" dirty="0">
                <a:effectLst/>
                <a:latin typeface="Segoe UI" panose="020B0502040204020203" pitchFamily="34" charset="0"/>
              </a:rPr>
              <a:t>Summarize</a:t>
            </a:r>
            <a:br>
              <a:rPr lang="en-US" sz="1800" dirty="0">
                <a:effectLst/>
                <a:latin typeface="Segoe UI" panose="020B0502040204020203" pitchFamily="34" charset="0"/>
              </a:rPr>
            </a:br>
            <a:r>
              <a:rPr lang="en-US" sz="1800" dirty="0">
                <a:effectLst/>
                <a:latin typeface="Segoe UI" panose="020B0502040204020203" pitchFamily="34" charset="0"/>
              </a:rPr>
              <a:t>Parse</a:t>
            </a:r>
            <a:br>
              <a:rPr lang="en-US" sz="1800" dirty="0">
                <a:effectLst/>
                <a:latin typeface="Segoe UI" panose="020B0502040204020203" pitchFamily="34" charset="0"/>
              </a:rPr>
            </a:br>
            <a:r>
              <a:rPr lang="en-US" sz="1800" dirty="0">
                <a:effectLst/>
                <a:latin typeface="Segoe UI" panose="020B0502040204020203" pitchFamily="34" charset="0"/>
              </a:rPr>
              <a:t>Extend</a:t>
            </a:r>
            <a:br>
              <a:rPr lang="en-US" sz="1800" dirty="0">
                <a:effectLst/>
                <a:latin typeface="Segoe UI" panose="020B0502040204020203" pitchFamily="34" charset="0"/>
              </a:rPr>
            </a:br>
            <a:r>
              <a:rPr lang="en-US" sz="1800" dirty="0">
                <a:effectLst/>
                <a:latin typeface="Segoe UI" panose="020B0502040204020203" pitchFamily="34" charset="0"/>
              </a:rPr>
              <a:t>Let operator</a:t>
            </a:r>
            <a:br>
              <a:rPr lang="en-US" sz="1800" dirty="0">
                <a:effectLst/>
                <a:latin typeface="Segoe UI" panose="020B0502040204020203" pitchFamily="34" charset="0"/>
              </a:rPr>
            </a:br>
            <a:r>
              <a:rPr lang="en-US" sz="1800" dirty="0" err="1">
                <a:effectLst/>
                <a:latin typeface="Segoe UI" panose="020B0502040204020203" pitchFamily="34" charset="0"/>
              </a:rPr>
              <a:t>Getschema</a:t>
            </a:r>
            <a:r>
              <a:rPr lang="en-US" sz="1800" dirty="0">
                <a:effectLst/>
                <a:latin typeface="Segoe UI" panose="020B0502040204020203" pitchFamily="34" charset="0"/>
              </a:rPr>
              <a:t> , explain commands change per new line |</a:t>
            </a:r>
            <a:br>
              <a:rPr lang="en-US" sz="1800" dirty="0">
                <a:effectLst/>
                <a:latin typeface="Segoe UI" panose="020B0502040204020203" pitchFamily="34" charset="0"/>
              </a:rPr>
            </a:br>
            <a:r>
              <a:rPr lang="en-US" sz="1800" dirty="0">
                <a:effectLst/>
                <a:latin typeface="Segoe UI" panose="020B0502040204020203" pitchFamily="34" charset="0"/>
              </a:rPr>
              <a:t>Write it with us!</a:t>
            </a:r>
          </a:p>
          <a:p>
            <a:endParaRPr lang="en-US" sz="1800" dirty="0">
              <a:effectLst/>
              <a:latin typeface="Segoe UI" panose="020B0502040204020203" pitchFamily="34" charset="0"/>
            </a:endParaRPr>
          </a:p>
          <a:p>
            <a:endParaRPr lang="en-US" sz="1800" dirty="0">
              <a:effectLst/>
              <a:latin typeface="Segoe UI" panose="020B0502040204020203" pitchFamily="34" charset="0"/>
            </a:endParaRPr>
          </a:p>
          <a:p>
            <a:r>
              <a:rPr lang="en-US" sz="1800" dirty="0">
                <a:effectLst/>
                <a:latin typeface="Segoe UI" panose="020B0502040204020203" pitchFamily="34" charset="0"/>
              </a:rPr>
              <a:t>KQL Concepts:</a:t>
            </a:r>
          </a:p>
          <a:p>
            <a:pPr>
              <a:lnSpc>
                <a:spcPct val="150000"/>
              </a:lnSpc>
              <a:spcBef>
                <a:spcPts val="0"/>
              </a:spcBef>
            </a:pPr>
            <a:r>
              <a:rPr lang="en-US" dirty="0">
                <a:solidFill>
                  <a:schemeClr val="bg1"/>
                </a:solidFill>
              </a:rPr>
              <a:t>* Relational operators (filters, union, joins, aggregations, …)</a:t>
            </a:r>
          </a:p>
          <a:p>
            <a:pPr>
              <a:lnSpc>
                <a:spcPct val="150000"/>
              </a:lnSpc>
              <a:spcBef>
                <a:spcPts val="0"/>
              </a:spcBef>
            </a:pPr>
            <a:r>
              <a:rPr lang="en-US" dirty="0">
                <a:solidFill>
                  <a:schemeClr val="bg1"/>
                </a:solidFill>
              </a:rPr>
              <a:t>* Each operator consumes tabular input and produces tabular input</a:t>
            </a:r>
          </a:p>
          <a:p>
            <a:pPr>
              <a:lnSpc>
                <a:spcPct val="150000"/>
              </a:lnSpc>
              <a:spcBef>
                <a:spcPts val="0"/>
              </a:spcBef>
            </a:pPr>
            <a:r>
              <a:rPr lang="en-US" dirty="0">
                <a:solidFill>
                  <a:schemeClr val="bg1"/>
                </a:solidFill>
              </a:rPr>
              <a:t>* Can be combined with ‘|’ (pipe)</a:t>
            </a:r>
          </a:p>
          <a:p>
            <a:pPr>
              <a:lnSpc>
                <a:spcPct val="150000"/>
              </a:lnSpc>
              <a:spcBef>
                <a:spcPts val="0"/>
              </a:spcBef>
            </a:pPr>
            <a:r>
              <a:rPr lang="en-US" dirty="0">
                <a:solidFill>
                  <a:schemeClr val="bg1"/>
                </a:solidFill>
              </a:rPr>
              <a:t>* Similarities: OS shell, LINQ, functional SQL…</a:t>
            </a:r>
          </a:p>
          <a:p>
            <a:pPr>
              <a:lnSpc>
                <a:spcPct val="150000"/>
              </a:lnSpc>
              <a:spcBef>
                <a:spcPts val="0"/>
              </a:spcBef>
            </a:pPr>
            <a:r>
              <a:rPr lang="en-US" dirty="0">
                <a:solidFill>
                  <a:schemeClr val="bg1"/>
                </a:solidFill>
              </a:rPr>
              <a:t>* Query agility, ease to write, read &amp; change.</a:t>
            </a:r>
          </a:p>
          <a:p>
            <a:pPr marL="171450" indent="-171450">
              <a:lnSpc>
                <a:spcPct val="150000"/>
              </a:lnSpc>
              <a:spcBef>
                <a:spcPts val="0"/>
              </a:spcBef>
              <a:buFont typeface="Arial" panose="020B0604020202020204" pitchFamily="34" charset="0"/>
              <a:buChar char="•"/>
            </a:pPr>
            <a:r>
              <a:rPr lang="en-US" dirty="0">
                <a:solidFill>
                  <a:schemeClr val="bg1"/>
                </a:solidFill>
              </a:rPr>
              <a:t>Statements: Single statement query, ‘let’ for reusing statements, Multi-statement (‘;’) queries</a:t>
            </a:r>
          </a:p>
          <a:p>
            <a:pPr marL="171450" indent="-171450">
              <a:lnSpc>
                <a:spcPct val="150000"/>
              </a:lnSpc>
              <a:spcBef>
                <a:spcPts val="0"/>
              </a:spcBef>
              <a:buFont typeface="Arial" panose="020B0604020202020204" pitchFamily="34" charset="0"/>
              <a:buChar char="•"/>
            </a:pPr>
            <a:endParaRPr lang="en-US" dirty="0">
              <a:solidFill>
                <a:schemeClr val="bg1"/>
              </a:solidFill>
            </a:endParaRPr>
          </a:p>
          <a:p>
            <a:pPr marL="171450" indent="-171450">
              <a:lnSpc>
                <a:spcPct val="150000"/>
              </a:lnSpc>
              <a:spcBef>
                <a:spcPts val="0"/>
              </a:spcBef>
              <a:buFont typeface="Arial" panose="020B0604020202020204" pitchFamily="34" charset="0"/>
              <a:buChar char="•"/>
            </a:pPr>
            <a:endParaRPr lang="en-US" dirty="0">
              <a:solidFill>
                <a:schemeClr val="bg1"/>
              </a:solidFill>
            </a:endParaRPr>
          </a:p>
          <a:p>
            <a:pPr marL="0" indent="0">
              <a:lnSpc>
                <a:spcPct val="150000"/>
              </a:lnSpc>
              <a:spcBef>
                <a:spcPts val="0"/>
              </a:spcBef>
              <a:buFont typeface="Arial" panose="020B0604020202020204" pitchFamily="34" charset="0"/>
              <a:buNone/>
            </a:pPr>
            <a:r>
              <a:rPr lang="en-US" dirty="0">
                <a:solidFill>
                  <a:schemeClr val="bg1"/>
                </a:solidFill>
              </a:rPr>
              <a:t>KQL Basic Operators:</a:t>
            </a:r>
          </a:p>
          <a:p>
            <a:pPr marL="0" indent="0">
              <a:lnSpc>
                <a:spcPct val="150000"/>
              </a:lnSpc>
              <a:spcBef>
                <a:spcPts val="0"/>
              </a:spcBef>
              <a:buNone/>
            </a:pPr>
            <a:r>
              <a:rPr lang="en-US" sz="1200" dirty="0">
                <a:solidFill>
                  <a:schemeClr val="bg1"/>
                </a:solidFill>
                <a:highlight>
                  <a:srgbClr val="000000"/>
                </a:highlight>
                <a:latin typeface="Consolas" panose="020B0609020204030204" pitchFamily="49" charset="0"/>
              </a:rPr>
              <a:t>… | count</a:t>
            </a:r>
          </a:p>
          <a:p>
            <a:pPr>
              <a:lnSpc>
                <a:spcPct val="150000"/>
              </a:lnSpc>
              <a:spcBef>
                <a:spcPts val="0"/>
              </a:spcBef>
            </a:pPr>
            <a:r>
              <a:rPr lang="en-US" sz="1200" dirty="0">
                <a:solidFill>
                  <a:schemeClr val="bg1"/>
                </a:solidFill>
              </a:rPr>
              <a:t>Counts records in input table (e.g. T)</a:t>
            </a:r>
          </a:p>
          <a:p>
            <a:pPr marL="0" indent="0">
              <a:lnSpc>
                <a:spcPct val="150000"/>
              </a:lnSpc>
              <a:spcBef>
                <a:spcPts val="0"/>
              </a:spcBef>
              <a:buNone/>
            </a:pPr>
            <a:r>
              <a:rPr lang="en-US" sz="1200" dirty="0">
                <a:solidFill>
                  <a:schemeClr val="bg1"/>
                </a:solidFill>
                <a:highlight>
                  <a:srgbClr val="000000"/>
                </a:highlight>
                <a:latin typeface="Consolas" panose="020B0609020204030204" pitchFamily="49" charset="0"/>
              </a:rPr>
              <a:t>… | take 10</a:t>
            </a:r>
          </a:p>
          <a:p>
            <a:pPr>
              <a:lnSpc>
                <a:spcPct val="150000"/>
              </a:lnSpc>
              <a:spcBef>
                <a:spcPts val="0"/>
              </a:spcBef>
            </a:pPr>
            <a:r>
              <a:rPr lang="en-US" sz="1200" dirty="0">
                <a:solidFill>
                  <a:schemeClr val="bg1"/>
                </a:solidFill>
              </a:rPr>
              <a:t>Get few records  - to familiarize yourself with the data. No actual order ensured.</a:t>
            </a:r>
          </a:p>
          <a:p>
            <a:pPr marL="0" indent="0">
              <a:lnSpc>
                <a:spcPct val="150000"/>
              </a:lnSpc>
              <a:spcBef>
                <a:spcPts val="0"/>
              </a:spcBef>
              <a:buNone/>
            </a:pPr>
            <a:r>
              <a:rPr lang="en-US" sz="1200" dirty="0">
                <a:solidFill>
                  <a:schemeClr val="bg1"/>
                </a:solidFill>
                <a:highlight>
                  <a:srgbClr val="000000"/>
                </a:highlight>
                <a:latin typeface="Consolas" panose="020B0609020204030204" pitchFamily="49" charset="0"/>
              </a:rPr>
              <a:t>… | where Timestamp &gt; ago(1) and </a:t>
            </a:r>
            <a:r>
              <a:rPr lang="en-US" sz="1200" dirty="0" err="1">
                <a:solidFill>
                  <a:schemeClr val="bg1"/>
                </a:solidFill>
                <a:highlight>
                  <a:srgbClr val="000000"/>
                </a:highlight>
                <a:latin typeface="Consolas" panose="020B0609020204030204" pitchFamily="49" charset="0"/>
              </a:rPr>
              <a:t>UserId</a:t>
            </a:r>
            <a:r>
              <a:rPr lang="en-US" sz="1200" dirty="0">
                <a:solidFill>
                  <a:schemeClr val="bg1"/>
                </a:solidFill>
                <a:highlight>
                  <a:srgbClr val="000000"/>
                </a:highlight>
                <a:latin typeface="Consolas" panose="020B0609020204030204" pitchFamily="49" charset="0"/>
              </a:rPr>
              <a:t> = '</a:t>
            </a:r>
            <a:r>
              <a:rPr lang="en-US" sz="1200" dirty="0" err="1">
                <a:solidFill>
                  <a:schemeClr val="bg1"/>
                </a:solidFill>
                <a:highlight>
                  <a:srgbClr val="000000"/>
                </a:highlight>
                <a:latin typeface="Consolas" panose="020B0609020204030204" pitchFamily="49" charset="0"/>
              </a:rPr>
              <a:t>abdcdef</a:t>
            </a:r>
            <a:r>
              <a:rPr lang="en-US" sz="1200" dirty="0">
                <a:solidFill>
                  <a:schemeClr val="bg1"/>
                </a:solidFill>
                <a:highlight>
                  <a:srgbClr val="000000"/>
                </a:highlight>
                <a:latin typeface="Consolas" panose="020B0609020204030204" pitchFamily="49" charset="0"/>
              </a:rPr>
              <a:t>'</a:t>
            </a:r>
          </a:p>
          <a:p>
            <a:pPr>
              <a:lnSpc>
                <a:spcPct val="150000"/>
              </a:lnSpc>
              <a:spcBef>
                <a:spcPts val="0"/>
              </a:spcBef>
            </a:pPr>
            <a:r>
              <a:rPr lang="en-US" sz="1200" dirty="0">
                <a:solidFill>
                  <a:schemeClr val="bg1"/>
                </a:solidFill>
              </a:rPr>
              <a:t>Filtering on a specific fields</a:t>
            </a:r>
          </a:p>
          <a:p>
            <a:pPr marL="0" indent="0">
              <a:lnSpc>
                <a:spcPct val="150000"/>
              </a:lnSpc>
              <a:spcBef>
                <a:spcPts val="0"/>
              </a:spcBef>
              <a:buNone/>
            </a:pPr>
            <a:r>
              <a:rPr lang="en-US" sz="1200" dirty="0">
                <a:solidFill>
                  <a:schemeClr val="bg1"/>
                </a:solidFill>
                <a:highlight>
                  <a:srgbClr val="000000"/>
                </a:highlight>
                <a:latin typeface="Consolas" panose="020B0609020204030204" pitchFamily="49" charset="0"/>
              </a:rPr>
              <a:t>… | project Col1, Col2, …</a:t>
            </a:r>
          </a:p>
          <a:p>
            <a:pPr>
              <a:lnSpc>
                <a:spcPct val="150000"/>
              </a:lnSpc>
              <a:spcBef>
                <a:spcPts val="0"/>
              </a:spcBef>
            </a:pPr>
            <a:r>
              <a:rPr lang="en-US" sz="1200" dirty="0">
                <a:solidFill>
                  <a:schemeClr val="bg1"/>
                </a:solidFill>
              </a:rPr>
              <a:t>Choose some columns (great if input table has dozens of columns)</a:t>
            </a:r>
          </a:p>
          <a:p>
            <a:pPr marL="0" indent="0">
              <a:lnSpc>
                <a:spcPct val="150000"/>
              </a:lnSpc>
              <a:spcBef>
                <a:spcPts val="0"/>
              </a:spcBef>
              <a:buNone/>
            </a:pPr>
            <a:r>
              <a:rPr lang="en-US" sz="1200" dirty="0">
                <a:solidFill>
                  <a:schemeClr val="bg1"/>
                </a:solidFill>
                <a:highlight>
                  <a:srgbClr val="000000"/>
                </a:highlight>
                <a:latin typeface="Consolas" panose="020B0609020204030204" pitchFamily="49" charset="0"/>
              </a:rPr>
              <a:t>…| extend NewCol1=Col1+Col2</a:t>
            </a:r>
          </a:p>
          <a:p>
            <a:pPr>
              <a:lnSpc>
                <a:spcPct val="150000"/>
              </a:lnSpc>
              <a:spcBef>
                <a:spcPts val="0"/>
              </a:spcBef>
            </a:pPr>
            <a:r>
              <a:rPr lang="en-US" sz="1200" dirty="0">
                <a:solidFill>
                  <a:schemeClr val="bg1"/>
                </a:solidFill>
              </a:rPr>
              <a:t>Introduces new calculated columns</a:t>
            </a:r>
          </a:p>
          <a:p>
            <a:pPr marL="0" indent="0">
              <a:lnSpc>
                <a:spcPct val="150000"/>
              </a:lnSpc>
              <a:spcBef>
                <a:spcPts val="0"/>
              </a:spcBef>
              <a:buNone/>
            </a:pPr>
            <a:r>
              <a:rPr lang="en-US" sz="1200" dirty="0">
                <a:solidFill>
                  <a:schemeClr val="bg1"/>
                </a:solidFill>
                <a:highlight>
                  <a:srgbClr val="000000"/>
                </a:highlight>
                <a:latin typeface="Consolas" panose="020B0609020204030204" pitchFamily="49" charset="0"/>
              </a:rPr>
              <a:t>… | render timechart</a:t>
            </a:r>
          </a:p>
          <a:p>
            <a:pPr>
              <a:lnSpc>
                <a:spcPct val="150000"/>
              </a:lnSpc>
              <a:spcBef>
                <a:spcPts val="0"/>
              </a:spcBef>
            </a:pPr>
            <a:r>
              <a:rPr lang="en-US" sz="1200" dirty="0">
                <a:solidFill>
                  <a:schemeClr val="bg1"/>
                </a:solidFill>
              </a:rPr>
              <a:t>Render data into a visual plot while exploring.</a:t>
            </a:r>
          </a:p>
        </p:txBody>
      </p:sp>
      <p:sp>
        <p:nvSpPr>
          <p:cNvPr id="4" name="Slide Number Placeholder 3"/>
          <p:cNvSpPr>
            <a:spLocks noGrp="1"/>
          </p:cNvSpPr>
          <p:nvPr>
            <p:ph type="sldNum" sz="quarter" idx="5"/>
          </p:nvPr>
        </p:nvSpPr>
        <p:spPr/>
        <p:txBody>
          <a:bodyPr/>
          <a:lstStyle/>
          <a:p>
            <a:fld id="{F2F85DF6-5DE2-4E9C-B452-15B40FE0AFF6}" type="slidenum">
              <a:rPr lang="en-US" smtClean="0"/>
              <a:t>6</a:t>
            </a:fld>
            <a:endParaRPr lang="en-US"/>
          </a:p>
        </p:txBody>
      </p:sp>
    </p:spTree>
    <p:extLst>
      <p:ext uri="{BB962C8B-B14F-4D97-AF65-F5344CB8AC3E}">
        <p14:creationId xmlns:p14="http://schemas.microsoft.com/office/powerpoint/2010/main" val="1879647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https://aka.ms/kdahackathon</a:t>
            </a:r>
          </a:p>
        </p:txBody>
      </p:sp>
      <p:sp>
        <p:nvSpPr>
          <p:cNvPr id="4" name="Slide Number Placeholder 3"/>
          <p:cNvSpPr>
            <a:spLocks noGrp="1"/>
          </p:cNvSpPr>
          <p:nvPr>
            <p:ph type="sldNum" sz="quarter" idx="5"/>
          </p:nvPr>
        </p:nvSpPr>
        <p:spPr/>
        <p:txBody>
          <a:bodyPr/>
          <a:lstStyle/>
          <a:p>
            <a:fld id="{F2F85DF6-5DE2-4E9C-B452-15B40FE0AFF6}" type="slidenum">
              <a:rPr lang="en-US" smtClean="0"/>
              <a:t>8</a:t>
            </a:fld>
            <a:endParaRPr lang="en-US"/>
          </a:p>
        </p:txBody>
      </p:sp>
    </p:spTree>
    <p:extLst>
      <p:ext uri="{BB962C8B-B14F-4D97-AF65-F5344CB8AC3E}">
        <p14:creationId xmlns:p14="http://schemas.microsoft.com/office/powerpoint/2010/main" val="3996217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IMPORTANT: If someone solves it, we can invite them to show how they did it themselves.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after 20 minutes, proctor start developing the answer live. Explain each step of how to derive the process to the answer.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6A737D"/>
                </a:solidFill>
                <a:effectLst/>
                <a:latin typeface="ui-monospace"/>
              </a:rPr>
              <a:t>// </a:t>
            </a:r>
            <a:r>
              <a:rPr lang="en-US" dirty="0" err="1">
                <a:solidFill>
                  <a:srgbClr val="6A737D"/>
                </a:solidFill>
                <a:effectLst/>
                <a:latin typeface="ui-monospace"/>
              </a:rPr>
              <a:t>FirstDetectiveSolver</a:t>
            </a:r>
            <a:r>
              <a:rPr lang="en-US" dirty="0">
                <a:solidFill>
                  <a:srgbClr val="6A737D"/>
                </a:solidFill>
                <a:effectLst/>
                <a:latin typeface="ui-monospace"/>
              </a:rPr>
              <a:t> </a:t>
            </a:r>
            <a:r>
              <a:rPr lang="en-US" dirty="0" err="1">
                <a:solidFill>
                  <a:srgbClr val="6A737D"/>
                </a:solidFill>
                <a:effectLst/>
                <a:latin typeface="ui-monospace"/>
              </a:rPr>
              <a:t>TotalDetectiveGain</a:t>
            </a:r>
            <a:r>
              <a:rPr lang="en-US" dirty="0">
                <a:solidFill>
                  <a:srgbClr val="6A737D"/>
                </a:solidFill>
                <a:effectLst/>
                <a:latin typeface="ui-monospace"/>
              </a:rPr>
              <a:t>// kvc12a22e9e9e65c1694f1 13228963</a:t>
            </a:r>
            <a:r>
              <a:rPr lang="en-US" dirty="0">
                <a:solidFill>
                  <a:srgbClr val="D73A49"/>
                </a:solidFill>
                <a:effectLst/>
                <a:latin typeface="ui-monospace"/>
              </a:rPr>
              <a:t>let</a:t>
            </a:r>
            <a:r>
              <a:rPr lang="en-US" dirty="0">
                <a:effectLst/>
                <a:latin typeface="ui-monospace"/>
              </a:rPr>
              <a:t> </a:t>
            </a:r>
            <a:r>
              <a:rPr lang="en-US" dirty="0" err="1">
                <a:solidFill>
                  <a:srgbClr val="6F42C1"/>
                </a:solidFill>
                <a:effectLst/>
                <a:latin typeface="ui-monospace"/>
              </a:rPr>
              <a:t>CaseIdToBounty</a:t>
            </a:r>
            <a:r>
              <a:rPr lang="en-US" dirty="0">
                <a:solidFill>
                  <a:srgbClr val="6F42C1"/>
                </a:solidFill>
                <a:effectLst/>
                <a:latin typeface="ui-monospace"/>
              </a:rPr>
              <a:t> </a:t>
            </a:r>
            <a:r>
              <a:rPr lang="en-US" dirty="0">
                <a:effectLst/>
                <a:latin typeface="ui-monospace"/>
              </a:rPr>
              <a:t>= </a:t>
            </a:r>
            <a:r>
              <a:rPr lang="en-US" dirty="0" err="1">
                <a:effectLst/>
                <a:latin typeface="ui-monospace"/>
              </a:rPr>
              <a:t>DetectiveCases</a:t>
            </a:r>
            <a:r>
              <a:rPr lang="en-US" dirty="0">
                <a:effectLst/>
                <a:latin typeface="ui-monospace"/>
              </a:rPr>
              <a:t>| </a:t>
            </a:r>
            <a:r>
              <a:rPr lang="en-US" dirty="0">
                <a:solidFill>
                  <a:srgbClr val="D73A49"/>
                </a:solidFill>
                <a:effectLst/>
                <a:latin typeface="ui-monospace"/>
              </a:rPr>
              <a:t>extend</a:t>
            </a:r>
            <a:r>
              <a:rPr lang="en-US" dirty="0">
                <a:effectLst/>
                <a:latin typeface="ui-monospace"/>
              </a:rPr>
              <a:t> Bounty = </a:t>
            </a:r>
            <a:r>
              <a:rPr lang="en-US" dirty="0" err="1">
                <a:solidFill>
                  <a:srgbClr val="005CC5"/>
                </a:solidFill>
                <a:effectLst/>
                <a:latin typeface="ui-monospace"/>
              </a:rPr>
              <a:t>toreal</a:t>
            </a:r>
            <a:r>
              <a:rPr lang="en-US" dirty="0">
                <a:effectLst/>
                <a:latin typeface="ui-monospace"/>
              </a:rPr>
              <a:t>(</a:t>
            </a:r>
            <a:r>
              <a:rPr lang="en-US" dirty="0" err="1">
                <a:effectLst/>
                <a:latin typeface="ui-monospace"/>
              </a:rPr>
              <a:t>Properties.Bounty</a:t>
            </a:r>
            <a:r>
              <a:rPr lang="en-US" dirty="0">
                <a:effectLst/>
                <a:latin typeface="ui-monospace"/>
              </a:rPr>
              <a:t>)| </a:t>
            </a:r>
            <a:r>
              <a:rPr lang="en-US" dirty="0">
                <a:solidFill>
                  <a:srgbClr val="D73A49"/>
                </a:solidFill>
                <a:effectLst/>
                <a:latin typeface="ui-monospace"/>
              </a:rPr>
              <a:t>project</a:t>
            </a:r>
            <a:r>
              <a:rPr lang="en-US" dirty="0">
                <a:effectLst/>
                <a:latin typeface="ui-monospace"/>
              </a:rPr>
              <a:t> </a:t>
            </a:r>
            <a:r>
              <a:rPr lang="en-US" dirty="0" err="1">
                <a:effectLst/>
                <a:latin typeface="ui-monospace"/>
              </a:rPr>
              <a:t>CaseId</a:t>
            </a:r>
            <a:r>
              <a:rPr lang="en-US" dirty="0">
                <a:effectLst/>
                <a:latin typeface="ui-monospace"/>
              </a:rPr>
              <a:t>, </a:t>
            </a:r>
            <a:r>
              <a:rPr lang="en-US" dirty="0" err="1">
                <a:effectLst/>
                <a:latin typeface="ui-monospace"/>
              </a:rPr>
              <a:t>Bounty;</a:t>
            </a:r>
            <a:r>
              <a:rPr lang="en-US" dirty="0" err="1">
                <a:solidFill>
                  <a:srgbClr val="D73A49"/>
                </a:solidFill>
                <a:effectLst/>
                <a:latin typeface="ui-monospace"/>
              </a:rPr>
              <a:t>let</a:t>
            </a:r>
            <a:r>
              <a:rPr lang="en-US" dirty="0">
                <a:effectLst/>
                <a:latin typeface="ui-monospace"/>
              </a:rPr>
              <a:t> </a:t>
            </a:r>
            <a:r>
              <a:rPr lang="en-US" dirty="0" err="1">
                <a:solidFill>
                  <a:srgbClr val="6F42C1"/>
                </a:solidFill>
                <a:effectLst/>
                <a:latin typeface="ui-monospace"/>
              </a:rPr>
              <a:t>CaseIdToFirstSolver</a:t>
            </a:r>
            <a:r>
              <a:rPr lang="en-US" dirty="0">
                <a:solidFill>
                  <a:srgbClr val="6F42C1"/>
                </a:solidFill>
                <a:effectLst/>
                <a:latin typeface="ui-monospace"/>
              </a:rPr>
              <a:t> </a:t>
            </a:r>
            <a:r>
              <a:rPr lang="en-US" dirty="0">
                <a:effectLst/>
                <a:latin typeface="ui-monospace"/>
              </a:rPr>
              <a:t>= </a:t>
            </a:r>
            <a:r>
              <a:rPr lang="en-US" dirty="0" err="1">
                <a:effectLst/>
                <a:latin typeface="ui-monospace"/>
              </a:rPr>
              <a:t>DetectiveCases</a:t>
            </a:r>
            <a:r>
              <a:rPr lang="en-US" dirty="0">
                <a:effectLst/>
                <a:latin typeface="ui-monospace"/>
              </a:rPr>
              <a:t>| </a:t>
            </a:r>
            <a:r>
              <a:rPr lang="en-US" dirty="0">
                <a:solidFill>
                  <a:srgbClr val="D73A49"/>
                </a:solidFill>
                <a:effectLst/>
                <a:latin typeface="ui-monospace"/>
              </a:rPr>
              <a:t>where</a:t>
            </a:r>
            <a:r>
              <a:rPr lang="en-US" dirty="0">
                <a:effectLst/>
                <a:latin typeface="ui-monospace"/>
              </a:rPr>
              <a:t> </a:t>
            </a:r>
            <a:r>
              <a:rPr lang="en-US" dirty="0" err="1">
                <a:effectLst/>
                <a:latin typeface="ui-monospace"/>
              </a:rPr>
              <a:t>EventType</a:t>
            </a:r>
            <a:r>
              <a:rPr lang="en-US" dirty="0">
                <a:effectLst/>
                <a:latin typeface="ui-monospace"/>
              </a:rPr>
              <a:t> == </a:t>
            </a:r>
            <a:r>
              <a:rPr lang="en-US" dirty="0">
                <a:solidFill>
                  <a:srgbClr val="032F62"/>
                </a:solidFill>
                <a:effectLst/>
                <a:latin typeface="ui-monospace"/>
              </a:rPr>
              <a:t>"</a:t>
            </a:r>
            <a:r>
              <a:rPr lang="en-US" dirty="0" err="1">
                <a:solidFill>
                  <a:srgbClr val="032F62"/>
                </a:solidFill>
                <a:effectLst/>
                <a:latin typeface="ui-monospace"/>
              </a:rPr>
              <a:t>CaseSolved</a:t>
            </a:r>
            <a:r>
              <a:rPr lang="en-US" dirty="0">
                <a:solidFill>
                  <a:srgbClr val="032F62"/>
                </a:solidFill>
                <a:effectLst/>
                <a:latin typeface="ui-monospace"/>
              </a:rPr>
              <a:t>"</a:t>
            </a:r>
            <a:r>
              <a:rPr lang="en-US" dirty="0">
                <a:effectLst/>
                <a:latin typeface="ui-monospace"/>
              </a:rPr>
              <a:t>| </a:t>
            </a:r>
            <a:r>
              <a:rPr lang="en-US" dirty="0">
                <a:solidFill>
                  <a:srgbClr val="D73A49"/>
                </a:solidFill>
                <a:effectLst/>
                <a:latin typeface="ui-monospace"/>
              </a:rPr>
              <a:t>summarize</a:t>
            </a:r>
            <a:r>
              <a:rPr lang="en-US" dirty="0">
                <a:effectLst/>
                <a:latin typeface="ui-monospace"/>
              </a:rPr>
              <a:t> </a:t>
            </a:r>
            <a:r>
              <a:rPr lang="en-US" dirty="0" err="1">
                <a:solidFill>
                  <a:srgbClr val="005CC5"/>
                </a:solidFill>
                <a:effectLst/>
                <a:latin typeface="ui-monospace"/>
              </a:rPr>
              <a:t>arg_min</a:t>
            </a:r>
            <a:r>
              <a:rPr lang="en-US" dirty="0">
                <a:effectLst/>
                <a:latin typeface="ui-monospace"/>
              </a:rPr>
              <a:t>(Timestamp, </a:t>
            </a:r>
            <a:r>
              <a:rPr lang="en-US" dirty="0" err="1">
                <a:effectLst/>
                <a:latin typeface="ui-monospace"/>
              </a:rPr>
              <a:t>DetectiveId</a:t>
            </a:r>
            <a:r>
              <a:rPr lang="en-US" dirty="0">
                <a:effectLst/>
                <a:latin typeface="ui-monospace"/>
              </a:rPr>
              <a:t>) </a:t>
            </a:r>
            <a:r>
              <a:rPr lang="en-US" dirty="0">
                <a:solidFill>
                  <a:srgbClr val="D73A49"/>
                </a:solidFill>
                <a:effectLst/>
                <a:latin typeface="ui-monospace"/>
              </a:rPr>
              <a:t>by</a:t>
            </a:r>
            <a:r>
              <a:rPr lang="en-US" dirty="0">
                <a:effectLst/>
                <a:latin typeface="ui-monospace"/>
              </a:rPr>
              <a:t> </a:t>
            </a:r>
            <a:r>
              <a:rPr lang="en-US" dirty="0" err="1">
                <a:effectLst/>
                <a:latin typeface="ui-monospace"/>
              </a:rPr>
              <a:t>CaseId</a:t>
            </a:r>
            <a:r>
              <a:rPr lang="en-US" dirty="0">
                <a:effectLst/>
                <a:latin typeface="ui-monospace"/>
              </a:rPr>
              <a:t>| </a:t>
            </a:r>
            <a:r>
              <a:rPr lang="en-US" dirty="0">
                <a:solidFill>
                  <a:srgbClr val="D73A49"/>
                </a:solidFill>
                <a:effectLst/>
                <a:latin typeface="ui-monospace"/>
              </a:rPr>
              <a:t>project-rename</a:t>
            </a:r>
            <a:r>
              <a:rPr lang="en-US" dirty="0">
                <a:effectLst/>
                <a:latin typeface="ui-monospace"/>
              </a:rPr>
              <a:t> </a:t>
            </a:r>
            <a:r>
              <a:rPr lang="en-US" dirty="0" err="1">
                <a:effectLst/>
                <a:latin typeface="ui-monospace"/>
              </a:rPr>
              <a:t>FirstDetectiveSolver</a:t>
            </a:r>
            <a:r>
              <a:rPr lang="en-US" dirty="0">
                <a:effectLst/>
                <a:latin typeface="ui-monospace"/>
              </a:rPr>
              <a:t>=</a:t>
            </a:r>
            <a:r>
              <a:rPr lang="en-US" dirty="0" err="1">
                <a:effectLst/>
                <a:latin typeface="ui-monospace"/>
              </a:rPr>
              <a:t>DetectiveId;DetectiveCases</a:t>
            </a:r>
            <a:r>
              <a:rPr lang="en-US" dirty="0">
                <a:effectLst/>
                <a:latin typeface="ui-monospace"/>
              </a:rPr>
              <a:t>| </a:t>
            </a:r>
            <a:r>
              <a:rPr lang="en-US" dirty="0">
                <a:solidFill>
                  <a:srgbClr val="D73A49"/>
                </a:solidFill>
                <a:effectLst/>
                <a:latin typeface="ui-monospace"/>
              </a:rPr>
              <a:t>join</a:t>
            </a:r>
            <a:r>
              <a:rPr lang="en-US" dirty="0">
                <a:effectLst/>
                <a:latin typeface="ui-monospace"/>
              </a:rPr>
              <a:t> </a:t>
            </a:r>
            <a:r>
              <a:rPr lang="en-US" dirty="0">
                <a:solidFill>
                  <a:srgbClr val="D73A49"/>
                </a:solidFill>
                <a:effectLst/>
                <a:latin typeface="ui-monospace"/>
              </a:rPr>
              <a:t>kind</a:t>
            </a:r>
            <a:r>
              <a:rPr lang="en-US" dirty="0">
                <a:effectLst/>
                <a:latin typeface="ui-monospace"/>
              </a:rPr>
              <a:t>=</a:t>
            </a:r>
            <a:r>
              <a:rPr lang="en-US" dirty="0">
                <a:solidFill>
                  <a:srgbClr val="D73A49"/>
                </a:solidFill>
                <a:effectLst/>
                <a:latin typeface="ui-monospace"/>
              </a:rPr>
              <a:t>inner</a:t>
            </a:r>
            <a:r>
              <a:rPr lang="en-US" dirty="0">
                <a:effectLst/>
                <a:latin typeface="ui-monospace"/>
              </a:rPr>
              <a:t> </a:t>
            </a:r>
            <a:r>
              <a:rPr lang="en-US" dirty="0" err="1">
                <a:effectLst/>
                <a:latin typeface="ui-monospace"/>
              </a:rPr>
              <a:t>CaseIdToFirstSolver</a:t>
            </a:r>
            <a:r>
              <a:rPr lang="en-US" dirty="0">
                <a:effectLst/>
                <a:latin typeface="ui-monospace"/>
              </a:rPr>
              <a:t> </a:t>
            </a:r>
            <a:r>
              <a:rPr lang="en-US" dirty="0">
                <a:solidFill>
                  <a:srgbClr val="D73A49"/>
                </a:solidFill>
                <a:effectLst/>
                <a:latin typeface="ui-monospace"/>
              </a:rPr>
              <a:t>on</a:t>
            </a:r>
            <a:r>
              <a:rPr lang="en-US" dirty="0">
                <a:effectLst/>
                <a:latin typeface="ui-monospace"/>
              </a:rPr>
              <a:t> </a:t>
            </a:r>
            <a:r>
              <a:rPr lang="en-US" dirty="0" err="1">
                <a:effectLst/>
                <a:latin typeface="ui-monospace"/>
              </a:rPr>
              <a:t>CaseId</a:t>
            </a:r>
            <a:r>
              <a:rPr lang="en-US" dirty="0">
                <a:effectLst/>
                <a:latin typeface="ui-monospace"/>
              </a:rPr>
              <a:t>| </a:t>
            </a:r>
            <a:r>
              <a:rPr lang="en-US" dirty="0">
                <a:solidFill>
                  <a:srgbClr val="D73A49"/>
                </a:solidFill>
                <a:effectLst/>
                <a:latin typeface="ui-monospace"/>
              </a:rPr>
              <a:t>join</a:t>
            </a:r>
            <a:r>
              <a:rPr lang="en-US" dirty="0">
                <a:effectLst/>
                <a:latin typeface="ui-monospace"/>
              </a:rPr>
              <a:t> </a:t>
            </a:r>
            <a:r>
              <a:rPr lang="en-US" dirty="0">
                <a:solidFill>
                  <a:srgbClr val="D73A49"/>
                </a:solidFill>
                <a:effectLst/>
                <a:latin typeface="ui-monospace"/>
              </a:rPr>
              <a:t>kind</a:t>
            </a:r>
            <a:r>
              <a:rPr lang="en-US" dirty="0">
                <a:effectLst/>
                <a:latin typeface="ui-monospace"/>
              </a:rPr>
              <a:t>=</a:t>
            </a:r>
            <a:r>
              <a:rPr lang="en-US" dirty="0">
                <a:solidFill>
                  <a:srgbClr val="D73A49"/>
                </a:solidFill>
                <a:effectLst/>
                <a:latin typeface="ui-monospace"/>
              </a:rPr>
              <a:t>inner</a:t>
            </a:r>
            <a:r>
              <a:rPr lang="en-US" dirty="0">
                <a:effectLst/>
                <a:latin typeface="ui-monospace"/>
              </a:rPr>
              <a:t> </a:t>
            </a:r>
            <a:r>
              <a:rPr lang="en-US" dirty="0" err="1">
                <a:effectLst/>
                <a:latin typeface="ui-monospace"/>
              </a:rPr>
              <a:t>CaseIdToBounty</a:t>
            </a:r>
            <a:r>
              <a:rPr lang="en-US" dirty="0">
                <a:effectLst/>
                <a:latin typeface="ui-monospace"/>
              </a:rPr>
              <a:t> </a:t>
            </a:r>
            <a:r>
              <a:rPr lang="en-US" dirty="0">
                <a:solidFill>
                  <a:srgbClr val="D73A49"/>
                </a:solidFill>
                <a:effectLst/>
                <a:latin typeface="ui-monospace"/>
              </a:rPr>
              <a:t>on</a:t>
            </a:r>
            <a:r>
              <a:rPr lang="en-US" dirty="0">
                <a:effectLst/>
                <a:latin typeface="ui-monospace"/>
              </a:rPr>
              <a:t> </a:t>
            </a:r>
            <a:r>
              <a:rPr lang="en-US" dirty="0" err="1">
                <a:effectLst/>
                <a:latin typeface="ui-monospace"/>
              </a:rPr>
              <a:t>CaseId</a:t>
            </a:r>
            <a:r>
              <a:rPr lang="en-US" dirty="0">
                <a:effectLst/>
                <a:latin typeface="ui-monospace"/>
              </a:rPr>
              <a:t>| </a:t>
            </a:r>
            <a:r>
              <a:rPr lang="en-US" dirty="0">
                <a:solidFill>
                  <a:srgbClr val="D73A49"/>
                </a:solidFill>
                <a:effectLst/>
                <a:latin typeface="ui-monospace"/>
              </a:rPr>
              <a:t>summarize</a:t>
            </a:r>
            <a:r>
              <a:rPr lang="en-US" dirty="0">
                <a:effectLst/>
                <a:latin typeface="ui-monospace"/>
              </a:rPr>
              <a:t> </a:t>
            </a:r>
            <a:r>
              <a:rPr lang="en-US" dirty="0" err="1">
                <a:effectLst/>
                <a:latin typeface="ui-monospace"/>
              </a:rPr>
              <a:t>TotalDetectiveGain</a:t>
            </a:r>
            <a:r>
              <a:rPr lang="en-US" dirty="0">
                <a:effectLst/>
                <a:latin typeface="ui-monospace"/>
              </a:rPr>
              <a:t>=</a:t>
            </a:r>
            <a:r>
              <a:rPr lang="en-US" dirty="0">
                <a:solidFill>
                  <a:srgbClr val="005CC5"/>
                </a:solidFill>
                <a:effectLst/>
                <a:latin typeface="ui-monospace"/>
              </a:rPr>
              <a:t>sum</a:t>
            </a:r>
            <a:r>
              <a:rPr lang="en-US" dirty="0">
                <a:effectLst/>
                <a:latin typeface="ui-monospace"/>
              </a:rPr>
              <a:t>(Bounty) </a:t>
            </a:r>
            <a:r>
              <a:rPr lang="en-US" dirty="0">
                <a:solidFill>
                  <a:srgbClr val="D73A49"/>
                </a:solidFill>
                <a:effectLst/>
                <a:latin typeface="ui-monospace"/>
              </a:rPr>
              <a:t>by</a:t>
            </a:r>
            <a:r>
              <a:rPr lang="en-US" dirty="0">
                <a:effectLst/>
                <a:latin typeface="ui-monospace"/>
              </a:rPr>
              <a:t> </a:t>
            </a:r>
            <a:r>
              <a:rPr lang="en-US" dirty="0" err="1">
                <a:effectLst/>
                <a:latin typeface="ui-monospace"/>
              </a:rPr>
              <a:t>FirstDetectiveSolver</a:t>
            </a:r>
            <a:r>
              <a:rPr lang="en-US" dirty="0">
                <a:effectLst/>
                <a:latin typeface="ui-monospace"/>
              </a:rPr>
              <a:t>| </a:t>
            </a:r>
            <a:r>
              <a:rPr lang="en-US" dirty="0">
                <a:solidFill>
                  <a:srgbClr val="D73A49"/>
                </a:solidFill>
                <a:effectLst/>
                <a:latin typeface="ui-monospace"/>
              </a:rPr>
              <a:t>top</a:t>
            </a:r>
            <a:r>
              <a:rPr lang="en-US" dirty="0">
                <a:effectLst/>
                <a:latin typeface="ui-monospace"/>
              </a:rPr>
              <a:t> </a:t>
            </a:r>
            <a:r>
              <a:rPr lang="en-US" dirty="0">
                <a:solidFill>
                  <a:srgbClr val="005CC5"/>
                </a:solidFill>
                <a:effectLst/>
                <a:latin typeface="ui-monospace"/>
              </a:rPr>
              <a:t>1</a:t>
            </a:r>
            <a:r>
              <a:rPr lang="en-US" dirty="0">
                <a:effectLst/>
                <a:latin typeface="ui-monospace"/>
              </a:rPr>
              <a:t> </a:t>
            </a:r>
            <a:r>
              <a:rPr lang="en-US" dirty="0">
                <a:solidFill>
                  <a:srgbClr val="D73A49"/>
                </a:solidFill>
                <a:effectLst/>
                <a:latin typeface="ui-monospace"/>
              </a:rPr>
              <a:t>by</a:t>
            </a:r>
            <a:r>
              <a:rPr lang="en-US" dirty="0">
                <a:effectLst/>
                <a:latin typeface="ui-monospace"/>
              </a:rPr>
              <a:t> </a:t>
            </a:r>
            <a:r>
              <a:rPr lang="en-US" dirty="0" err="1">
                <a:effectLst/>
                <a:latin typeface="ui-monospace"/>
              </a:rPr>
              <a:t>TotalDetectiveGain</a:t>
            </a:r>
            <a:r>
              <a:rPr lang="en-US" dirty="0">
                <a:effectLst/>
                <a:latin typeface="ui-monospace"/>
              </a:rPr>
              <a:t> </a:t>
            </a:r>
            <a:r>
              <a:rPr lang="en-US" dirty="0">
                <a:solidFill>
                  <a:srgbClr val="D73A49"/>
                </a:solidFill>
                <a:effectLst/>
                <a:latin typeface="ui-monospace"/>
              </a:rPr>
              <a:t>desc</a:t>
            </a:r>
            <a:endParaRPr lang="en-US" dirty="0"/>
          </a:p>
        </p:txBody>
      </p:sp>
      <p:sp>
        <p:nvSpPr>
          <p:cNvPr id="4" name="Slide Number Placeholder 3"/>
          <p:cNvSpPr>
            <a:spLocks noGrp="1"/>
          </p:cNvSpPr>
          <p:nvPr>
            <p:ph type="sldNum" sz="quarter" idx="5"/>
          </p:nvPr>
        </p:nvSpPr>
        <p:spPr/>
        <p:txBody>
          <a:bodyPr/>
          <a:lstStyle/>
          <a:p>
            <a:fld id="{F2F85DF6-5DE2-4E9C-B452-15B40FE0AFF6}" type="slidenum">
              <a:rPr lang="en-US" smtClean="0"/>
              <a:t>10</a:t>
            </a:fld>
            <a:endParaRPr lang="en-US"/>
          </a:p>
        </p:txBody>
      </p:sp>
    </p:spTree>
    <p:extLst>
      <p:ext uri="{BB962C8B-B14F-4D97-AF65-F5344CB8AC3E}">
        <p14:creationId xmlns:p14="http://schemas.microsoft.com/office/powerpoint/2010/main" val="106788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IMPORTANT: If someone solves it, we can invite them to show how they did it themselves.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after 20 minutes, proctor start developing the answer live. Explain each step of how to derive the process to the answer.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ui-monospace"/>
              </a:rPr>
              <a:t>Consumption| </a:t>
            </a:r>
            <a:r>
              <a:rPr lang="en-US" dirty="0">
                <a:solidFill>
                  <a:srgbClr val="D73A49"/>
                </a:solidFill>
                <a:effectLst/>
                <a:latin typeface="ui-monospace"/>
              </a:rPr>
              <a:t>summarize</a:t>
            </a:r>
            <a:r>
              <a:rPr lang="en-US" dirty="0">
                <a:effectLst/>
                <a:latin typeface="ui-monospace"/>
              </a:rPr>
              <a:t> </a:t>
            </a:r>
            <a:r>
              <a:rPr lang="en-US" dirty="0" err="1">
                <a:effectLst/>
                <a:latin typeface="ui-monospace"/>
              </a:rPr>
              <a:t>RowCount</a:t>
            </a:r>
            <a:r>
              <a:rPr lang="en-US" dirty="0">
                <a:effectLst/>
                <a:latin typeface="ui-monospace"/>
              </a:rPr>
              <a:t>=</a:t>
            </a:r>
            <a:r>
              <a:rPr lang="en-US" dirty="0">
                <a:solidFill>
                  <a:srgbClr val="005CC5"/>
                </a:solidFill>
                <a:effectLst/>
                <a:latin typeface="ui-monospace"/>
              </a:rPr>
              <a:t>count</a:t>
            </a:r>
            <a:r>
              <a:rPr lang="en-US" dirty="0">
                <a:effectLst/>
                <a:latin typeface="ui-monospace"/>
              </a:rPr>
              <a:t>() </a:t>
            </a:r>
            <a:r>
              <a:rPr lang="en-US" dirty="0">
                <a:solidFill>
                  <a:srgbClr val="D73A49"/>
                </a:solidFill>
                <a:effectLst/>
                <a:latin typeface="ui-monospace"/>
              </a:rPr>
              <a:t>by</a:t>
            </a:r>
            <a:r>
              <a:rPr lang="en-US" dirty="0">
                <a:effectLst/>
                <a:latin typeface="ui-monospace"/>
              </a:rPr>
              <a:t> Timestamp, </a:t>
            </a:r>
            <a:r>
              <a:rPr lang="en-US" dirty="0" err="1">
                <a:effectLst/>
                <a:latin typeface="ui-monospace"/>
              </a:rPr>
              <a:t>HouseholdId</a:t>
            </a:r>
            <a:r>
              <a:rPr lang="en-US" dirty="0">
                <a:effectLst/>
                <a:latin typeface="ui-monospace"/>
              </a:rPr>
              <a:t>, </a:t>
            </a:r>
            <a:r>
              <a:rPr lang="en-US" dirty="0" err="1">
                <a:effectLst/>
                <a:latin typeface="ui-monospace"/>
              </a:rPr>
              <a:t>MeterType</a:t>
            </a:r>
            <a:r>
              <a:rPr lang="en-US" dirty="0">
                <a:effectLst/>
                <a:latin typeface="ui-monospace"/>
              </a:rPr>
              <a:t>, Consumed| </a:t>
            </a:r>
            <a:r>
              <a:rPr lang="en-US" dirty="0">
                <a:solidFill>
                  <a:srgbClr val="D73A49"/>
                </a:solidFill>
                <a:effectLst/>
                <a:latin typeface="ui-monospace"/>
              </a:rPr>
              <a:t>where</a:t>
            </a:r>
            <a:r>
              <a:rPr lang="en-US" dirty="0">
                <a:effectLst/>
                <a:latin typeface="ui-monospace"/>
              </a:rPr>
              <a:t> </a:t>
            </a:r>
            <a:r>
              <a:rPr lang="en-US" dirty="0" err="1">
                <a:effectLst/>
                <a:latin typeface="ui-monospace"/>
              </a:rPr>
              <a:t>RowCount</a:t>
            </a:r>
            <a:r>
              <a:rPr lang="en-US" dirty="0">
                <a:effectLst/>
                <a:latin typeface="ui-monospace"/>
              </a:rPr>
              <a:t> != </a:t>
            </a:r>
            <a:r>
              <a:rPr lang="en-US" dirty="0">
                <a:solidFill>
                  <a:srgbClr val="005CC5"/>
                </a:solidFill>
                <a:effectLst/>
                <a:latin typeface="ui-monospace"/>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5CC5"/>
              </a:solidFill>
              <a:effectLst/>
              <a:latin typeface="ui-monosp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ui-monospace"/>
              </a:rPr>
              <a:t>Consumption| </a:t>
            </a:r>
            <a:r>
              <a:rPr lang="en-US" dirty="0">
                <a:solidFill>
                  <a:srgbClr val="D73A49"/>
                </a:solidFill>
                <a:effectLst/>
                <a:latin typeface="ui-monospace"/>
              </a:rPr>
              <a:t>summarize</a:t>
            </a:r>
            <a:r>
              <a:rPr lang="en-US" dirty="0">
                <a:effectLst/>
                <a:latin typeface="ui-monospace"/>
              </a:rPr>
              <a:t> </a:t>
            </a:r>
            <a:r>
              <a:rPr lang="en-US" dirty="0" err="1">
                <a:effectLst/>
                <a:latin typeface="ui-monospace"/>
              </a:rPr>
              <a:t>MinValue</a:t>
            </a:r>
            <a:r>
              <a:rPr lang="en-US" dirty="0">
                <a:effectLst/>
                <a:latin typeface="ui-monospace"/>
              </a:rPr>
              <a:t>=</a:t>
            </a:r>
            <a:r>
              <a:rPr lang="en-US" dirty="0">
                <a:solidFill>
                  <a:srgbClr val="005CC5"/>
                </a:solidFill>
                <a:effectLst/>
                <a:latin typeface="ui-monospace"/>
              </a:rPr>
              <a:t>min</a:t>
            </a:r>
            <a:r>
              <a:rPr lang="en-US" dirty="0">
                <a:effectLst/>
                <a:latin typeface="ui-monospace"/>
              </a:rPr>
              <a:t>(Consumed), </a:t>
            </a:r>
            <a:r>
              <a:rPr lang="en-US" dirty="0" err="1">
                <a:effectLst/>
                <a:latin typeface="ui-monospace"/>
              </a:rPr>
              <a:t>MaxValue</a:t>
            </a:r>
            <a:r>
              <a:rPr lang="en-US" dirty="0">
                <a:effectLst/>
                <a:latin typeface="ui-monospace"/>
              </a:rPr>
              <a:t>=</a:t>
            </a:r>
            <a:r>
              <a:rPr lang="en-US" dirty="0">
                <a:solidFill>
                  <a:srgbClr val="005CC5"/>
                </a:solidFill>
                <a:effectLst/>
                <a:latin typeface="ui-monospace"/>
              </a:rPr>
              <a:t>max</a:t>
            </a:r>
            <a:r>
              <a:rPr lang="en-US" dirty="0">
                <a:effectLst/>
                <a:latin typeface="ui-monospace"/>
              </a:rPr>
              <a:t>(Consumed) </a:t>
            </a:r>
            <a:r>
              <a:rPr lang="en-US" dirty="0">
                <a:solidFill>
                  <a:srgbClr val="D73A49"/>
                </a:solidFill>
                <a:effectLst/>
                <a:latin typeface="ui-monospace"/>
              </a:rPr>
              <a:t>by</a:t>
            </a:r>
            <a:r>
              <a:rPr lang="en-US" dirty="0">
                <a:effectLst/>
                <a:latin typeface="ui-monospace"/>
              </a:rPr>
              <a:t> </a:t>
            </a:r>
            <a:r>
              <a:rPr lang="en-US" dirty="0" err="1">
                <a:effectLst/>
                <a:latin typeface="ui-monospace"/>
              </a:rPr>
              <a:t>MeterType</a:t>
            </a:r>
            <a:endParaRPr lang="en-US" dirty="0">
              <a:solidFill>
                <a:srgbClr val="005CC5"/>
              </a:solidFill>
              <a:effectLst/>
              <a:latin typeface="ui-monospac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5CC5"/>
              </a:solidFill>
              <a:effectLst/>
              <a:latin typeface="ui-monosp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ui-monospace"/>
              </a:rPr>
              <a:t>Consumption| </a:t>
            </a:r>
            <a:r>
              <a:rPr lang="en-US" dirty="0">
                <a:solidFill>
                  <a:srgbClr val="D73A49"/>
                </a:solidFill>
                <a:effectLst/>
                <a:latin typeface="ui-monospace"/>
              </a:rPr>
              <a:t>distinct</a:t>
            </a:r>
            <a:r>
              <a:rPr lang="en-US" dirty="0">
                <a:effectLst/>
                <a:latin typeface="ui-monospace"/>
              </a:rPr>
              <a:t> *| </a:t>
            </a:r>
            <a:r>
              <a:rPr lang="en-US" dirty="0">
                <a:solidFill>
                  <a:srgbClr val="D73A49"/>
                </a:solidFill>
                <a:effectLst/>
                <a:latin typeface="ui-monospace"/>
              </a:rPr>
              <a:t>where</a:t>
            </a:r>
            <a:r>
              <a:rPr lang="en-US" dirty="0">
                <a:effectLst/>
                <a:latin typeface="ui-monospace"/>
              </a:rPr>
              <a:t> Consumed &gt; </a:t>
            </a:r>
            <a:r>
              <a:rPr lang="en-US" dirty="0">
                <a:solidFill>
                  <a:srgbClr val="005CC5"/>
                </a:solidFill>
                <a:effectLst/>
                <a:latin typeface="ui-monospace"/>
              </a:rPr>
              <a:t>0</a:t>
            </a:r>
            <a:r>
              <a:rPr lang="en-US" dirty="0">
                <a:effectLst/>
                <a:latin typeface="ui-monospace"/>
              </a:rPr>
              <a:t>| </a:t>
            </a:r>
            <a:r>
              <a:rPr lang="en-US" dirty="0">
                <a:solidFill>
                  <a:srgbClr val="D73A49"/>
                </a:solidFill>
                <a:effectLst/>
                <a:latin typeface="ui-monospace"/>
              </a:rPr>
              <a:t>summarize</a:t>
            </a:r>
            <a:r>
              <a:rPr lang="en-US" dirty="0">
                <a:effectLst/>
                <a:latin typeface="ui-monospace"/>
              </a:rPr>
              <a:t> </a:t>
            </a:r>
            <a:r>
              <a:rPr lang="en-US" dirty="0" err="1">
                <a:effectLst/>
                <a:latin typeface="ui-monospace"/>
              </a:rPr>
              <a:t>TotalConsumed</a:t>
            </a:r>
            <a:r>
              <a:rPr lang="en-US" dirty="0">
                <a:effectLst/>
                <a:latin typeface="ui-monospace"/>
              </a:rPr>
              <a:t> = </a:t>
            </a:r>
            <a:r>
              <a:rPr lang="en-US" dirty="0">
                <a:solidFill>
                  <a:srgbClr val="005CC5"/>
                </a:solidFill>
                <a:effectLst/>
                <a:latin typeface="ui-monospace"/>
              </a:rPr>
              <a:t>sum</a:t>
            </a:r>
            <a:r>
              <a:rPr lang="en-US" dirty="0">
                <a:effectLst/>
                <a:latin typeface="ui-monospace"/>
              </a:rPr>
              <a:t>(Consumed) </a:t>
            </a:r>
            <a:r>
              <a:rPr lang="en-US" dirty="0">
                <a:solidFill>
                  <a:srgbClr val="D73A49"/>
                </a:solidFill>
                <a:effectLst/>
                <a:latin typeface="ui-monospace"/>
              </a:rPr>
              <a:t>by</a:t>
            </a:r>
            <a:r>
              <a:rPr lang="en-US" dirty="0">
                <a:effectLst/>
                <a:latin typeface="ui-monospace"/>
              </a:rPr>
              <a:t> </a:t>
            </a:r>
            <a:r>
              <a:rPr lang="en-US" dirty="0" err="1">
                <a:effectLst/>
                <a:latin typeface="ui-monospace"/>
              </a:rPr>
              <a:t>MeterType</a:t>
            </a:r>
            <a:r>
              <a:rPr lang="en-US" dirty="0">
                <a:effectLst/>
                <a:latin typeface="ui-monospace"/>
              </a:rPr>
              <a:t>| </a:t>
            </a:r>
            <a:r>
              <a:rPr lang="en-US" dirty="0">
                <a:solidFill>
                  <a:srgbClr val="D73A49"/>
                </a:solidFill>
                <a:effectLst/>
                <a:latin typeface="ui-monospace"/>
              </a:rPr>
              <a:t>lookup</a:t>
            </a:r>
            <a:r>
              <a:rPr lang="en-US" dirty="0">
                <a:effectLst/>
                <a:latin typeface="ui-monospace"/>
              </a:rPr>
              <a:t> Costs </a:t>
            </a:r>
            <a:r>
              <a:rPr lang="en-US" dirty="0">
                <a:solidFill>
                  <a:srgbClr val="D73A49"/>
                </a:solidFill>
                <a:effectLst/>
                <a:latin typeface="ui-monospace"/>
              </a:rPr>
              <a:t>on</a:t>
            </a:r>
            <a:r>
              <a:rPr lang="en-US" dirty="0">
                <a:effectLst/>
                <a:latin typeface="ui-monospace"/>
              </a:rPr>
              <a:t> </a:t>
            </a:r>
            <a:r>
              <a:rPr lang="en-US" dirty="0" err="1">
                <a:effectLst/>
                <a:latin typeface="ui-monospace"/>
              </a:rPr>
              <a:t>MeterType</a:t>
            </a:r>
            <a:r>
              <a:rPr lang="en-US" dirty="0">
                <a:effectLst/>
                <a:latin typeface="ui-monospace"/>
              </a:rPr>
              <a:t> | </a:t>
            </a:r>
            <a:r>
              <a:rPr lang="en-US" dirty="0">
                <a:solidFill>
                  <a:srgbClr val="D73A49"/>
                </a:solidFill>
                <a:effectLst/>
                <a:latin typeface="ui-monospace"/>
              </a:rPr>
              <a:t>extend</a:t>
            </a:r>
            <a:r>
              <a:rPr lang="en-US" dirty="0">
                <a:effectLst/>
                <a:latin typeface="ui-monospace"/>
              </a:rPr>
              <a:t> </a:t>
            </a:r>
            <a:r>
              <a:rPr lang="en-US" dirty="0" err="1">
                <a:effectLst/>
                <a:latin typeface="ui-monospace"/>
              </a:rPr>
              <a:t>TotalCostSingleHouse</a:t>
            </a:r>
            <a:r>
              <a:rPr lang="en-US" dirty="0">
                <a:effectLst/>
                <a:latin typeface="ui-monospace"/>
              </a:rPr>
              <a:t> = </a:t>
            </a:r>
            <a:r>
              <a:rPr lang="en-US" dirty="0" err="1">
                <a:effectLst/>
                <a:latin typeface="ui-monospace"/>
              </a:rPr>
              <a:t>TotalConsumed</a:t>
            </a:r>
            <a:r>
              <a:rPr lang="en-US" dirty="0">
                <a:effectLst/>
                <a:latin typeface="ui-monospace"/>
              </a:rPr>
              <a:t> * Cost | </a:t>
            </a:r>
            <a:r>
              <a:rPr lang="en-US" dirty="0">
                <a:solidFill>
                  <a:srgbClr val="D73A49"/>
                </a:solidFill>
                <a:effectLst/>
                <a:latin typeface="ui-monospace"/>
              </a:rPr>
              <a:t>summarize</a:t>
            </a:r>
            <a:r>
              <a:rPr lang="en-US" dirty="0">
                <a:effectLst/>
                <a:latin typeface="ui-monospace"/>
              </a:rPr>
              <a:t> </a:t>
            </a:r>
            <a:r>
              <a:rPr lang="en-US" dirty="0" err="1">
                <a:effectLst/>
                <a:latin typeface="ui-monospace"/>
              </a:rPr>
              <a:t>TotalBill</a:t>
            </a:r>
            <a:r>
              <a:rPr lang="en-US" dirty="0">
                <a:effectLst/>
                <a:latin typeface="ui-monospace"/>
              </a:rPr>
              <a:t> = </a:t>
            </a:r>
            <a:r>
              <a:rPr lang="en-US" dirty="0">
                <a:solidFill>
                  <a:srgbClr val="005CC5"/>
                </a:solidFill>
                <a:effectLst/>
                <a:latin typeface="ui-monospace"/>
              </a:rPr>
              <a:t>round</a:t>
            </a:r>
            <a:r>
              <a:rPr lang="en-US" dirty="0">
                <a:effectLst/>
                <a:latin typeface="ui-monospace"/>
              </a:rPr>
              <a:t>(</a:t>
            </a:r>
            <a:r>
              <a:rPr lang="en-US" dirty="0">
                <a:solidFill>
                  <a:srgbClr val="005CC5"/>
                </a:solidFill>
                <a:effectLst/>
                <a:latin typeface="ui-monospace"/>
              </a:rPr>
              <a:t>sum</a:t>
            </a:r>
            <a:r>
              <a:rPr lang="en-US" dirty="0">
                <a:effectLst/>
                <a:latin typeface="ui-monospace"/>
              </a:rPr>
              <a:t>(</a:t>
            </a:r>
            <a:r>
              <a:rPr lang="en-US" dirty="0" err="1">
                <a:effectLst/>
                <a:latin typeface="ui-monospace"/>
              </a:rPr>
              <a:t>TotalCostSingleHouse</a:t>
            </a:r>
            <a:r>
              <a:rPr lang="en-US" dirty="0">
                <a:effectLst/>
                <a:latin typeface="ui-monospace"/>
              </a:rPr>
              <a:t>), </a:t>
            </a:r>
            <a:r>
              <a:rPr lang="en-US" dirty="0">
                <a:solidFill>
                  <a:srgbClr val="005CC5"/>
                </a:solidFill>
                <a:effectLst/>
                <a:latin typeface="ui-monospace"/>
              </a:rPr>
              <a:t>2</a:t>
            </a:r>
            <a:r>
              <a:rPr lang="en-US" dirty="0">
                <a:effectLst/>
                <a:latin typeface="ui-monospace"/>
              </a:rPr>
              <a:t>)</a:t>
            </a:r>
            <a:endParaRPr lang="en-US" dirty="0">
              <a:solidFill>
                <a:srgbClr val="005CC5"/>
              </a:solidFill>
              <a:effectLst/>
              <a:latin typeface="ui-monospac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2F85DF6-5DE2-4E9C-B452-15B40FE0AFF6}" type="slidenum">
              <a:rPr lang="en-US" smtClean="0"/>
              <a:t>12</a:t>
            </a:fld>
            <a:endParaRPr lang="en-US"/>
          </a:p>
        </p:txBody>
      </p:sp>
    </p:spTree>
    <p:extLst>
      <p:ext uri="{BB962C8B-B14F-4D97-AF65-F5344CB8AC3E}">
        <p14:creationId xmlns:p14="http://schemas.microsoft.com/office/powerpoint/2010/main" val="275374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20 minutes, proctor start developing the answer live. Explain each step of how to derive the process to the answer. </a:t>
            </a:r>
            <a:r>
              <a:rPr lang="en-US" b="1" dirty="0"/>
              <a:t>If someone solved it, we can invite them to show how. </a:t>
            </a:r>
          </a:p>
          <a:p>
            <a:endParaRPr lang="en-US" dirty="0"/>
          </a:p>
          <a:p>
            <a:r>
              <a:rPr lang="en-US" dirty="0"/>
              <a:t>Or </a:t>
            </a:r>
            <a:r>
              <a:rPr lang="en-US" b="1" dirty="0"/>
              <a:t>proceed Case 3 </a:t>
            </a:r>
            <a:r>
              <a:rPr lang="en-US" dirty="0"/>
              <a:t>if the room chooses. </a:t>
            </a:r>
            <a:r>
              <a:rPr lang="en-US" b="1" dirty="0"/>
              <a:t>PRIORITY is to continue with KDA.</a:t>
            </a:r>
          </a:p>
          <a:p>
            <a:endParaRPr lang="en-US" dirty="0"/>
          </a:p>
          <a:p>
            <a:r>
              <a:rPr lang="en-US" dirty="0" err="1">
                <a:effectLst/>
                <a:latin typeface="ui-monospace"/>
              </a:rPr>
              <a:t>PhoneCalls</a:t>
            </a:r>
            <a:r>
              <a:rPr lang="en-US" dirty="0">
                <a:effectLst/>
                <a:latin typeface="ui-monospace"/>
              </a:rPr>
              <a:t>| </a:t>
            </a:r>
            <a:r>
              <a:rPr lang="en-US" dirty="0">
                <a:solidFill>
                  <a:srgbClr val="D73A49"/>
                </a:solidFill>
                <a:effectLst/>
                <a:latin typeface="ui-monospace"/>
              </a:rPr>
              <a:t>where</a:t>
            </a:r>
            <a:r>
              <a:rPr lang="en-US" dirty="0">
                <a:effectLst/>
                <a:latin typeface="ui-monospace"/>
              </a:rPr>
              <a:t> </a:t>
            </a:r>
            <a:r>
              <a:rPr lang="en-US" dirty="0" err="1">
                <a:effectLst/>
                <a:latin typeface="ui-monospace"/>
              </a:rPr>
              <a:t>EventType</a:t>
            </a:r>
            <a:r>
              <a:rPr lang="en-US" dirty="0">
                <a:effectLst/>
                <a:latin typeface="ui-monospace"/>
              </a:rPr>
              <a:t> == </a:t>
            </a:r>
            <a:r>
              <a:rPr lang="en-US" dirty="0">
                <a:solidFill>
                  <a:srgbClr val="032F62"/>
                </a:solidFill>
                <a:effectLst/>
                <a:latin typeface="ui-monospace"/>
              </a:rPr>
              <a:t>'Connect'</a:t>
            </a:r>
            <a:r>
              <a:rPr lang="en-US" dirty="0">
                <a:effectLst/>
                <a:latin typeface="ui-monospace"/>
              </a:rPr>
              <a:t> | </a:t>
            </a:r>
            <a:r>
              <a:rPr lang="en-US" dirty="0">
                <a:solidFill>
                  <a:srgbClr val="D73A49"/>
                </a:solidFill>
                <a:effectLst/>
                <a:latin typeface="ui-monospace"/>
              </a:rPr>
              <a:t>extend</a:t>
            </a:r>
            <a:r>
              <a:rPr lang="en-US" dirty="0">
                <a:effectLst/>
                <a:latin typeface="ui-monospace"/>
              </a:rPr>
              <a:t> Origin = </a:t>
            </a:r>
            <a:r>
              <a:rPr lang="en-US" dirty="0" err="1">
                <a:solidFill>
                  <a:srgbClr val="005CC5"/>
                </a:solidFill>
                <a:effectLst/>
                <a:latin typeface="ui-monospace"/>
              </a:rPr>
              <a:t>tostring</a:t>
            </a:r>
            <a:r>
              <a:rPr lang="en-US" dirty="0">
                <a:effectLst/>
                <a:latin typeface="ui-monospace"/>
              </a:rPr>
              <a:t>(</a:t>
            </a:r>
            <a:r>
              <a:rPr lang="en-US" dirty="0" err="1">
                <a:effectLst/>
                <a:latin typeface="ui-monospace"/>
              </a:rPr>
              <a:t>Properties.Origin</a:t>
            </a:r>
            <a:r>
              <a:rPr lang="en-US" dirty="0">
                <a:effectLst/>
                <a:latin typeface="ui-monospace"/>
              </a:rPr>
              <a:t>)| </a:t>
            </a:r>
            <a:r>
              <a:rPr lang="en-US" dirty="0">
                <a:solidFill>
                  <a:srgbClr val="D73A49"/>
                </a:solidFill>
                <a:effectLst/>
                <a:latin typeface="ui-monospace"/>
              </a:rPr>
              <a:t>extend</a:t>
            </a:r>
            <a:r>
              <a:rPr lang="en-US" dirty="0">
                <a:effectLst/>
                <a:latin typeface="ui-monospace"/>
              </a:rPr>
              <a:t> Destination = </a:t>
            </a:r>
            <a:r>
              <a:rPr lang="en-US" dirty="0" err="1">
                <a:solidFill>
                  <a:srgbClr val="005CC5"/>
                </a:solidFill>
                <a:effectLst/>
                <a:latin typeface="ui-monospace"/>
              </a:rPr>
              <a:t>tostring</a:t>
            </a:r>
            <a:r>
              <a:rPr lang="en-US" dirty="0">
                <a:effectLst/>
                <a:latin typeface="ui-monospace"/>
              </a:rPr>
              <a:t>(</a:t>
            </a:r>
            <a:r>
              <a:rPr lang="en-US" dirty="0" err="1">
                <a:effectLst/>
                <a:latin typeface="ui-monospace"/>
              </a:rPr>
              <a:t>Properties.Destination</a:t>
            </a:r>
            <a:r>
              <a:rPr lang="en-US" dirty="0">
                <a:effectLst/>
                <a:latin typeface="ui-monospace"/>
              </a:rPr>
              <a:t>)| </a:t>
            </a:r>
            <a:r>
              <a:rPr lang="en-US" dirty="0">
                <a:solidFill>
                  <a:srgbClr val="D73A49"/>
                </a:solidFill>
                <a:effectLst/>
                <a:latin typeface="ui-monospace"/>
              </a:rPr>
              <a:t>extend</a:t>
            </a:r>
            <a:r>
              <a:rPr lang="en-US" dirty="0">
                <a:effectLst/>
                <a:latin typeface="ui-monospace"/>
              </a:rPr>
              <a:t> </a:t>
            </a:r>
            <a:r>
              <a:rPr lang="en-US" dirty="0" err="1">
                <a:effectLst/>
                <a:latin typeface="ui-monospace"/>
              </a:rPr>
              <a:t>IsHidden</a:t>
            </a:r>
            <a:r>
              <a:rPr lang="en-US" dirty="0">
                <a:effectLst/>
                <a:latin typeface="ui-monospace"/>
              </a:rPr>
              <a:t> = </a:t>
            </a:r>
            <a:r>
              <a:rPr lang="en-US" dirty="0" err="1">
                <a:solidFill>
                  <a:srgbClr val="005CC5"/>
                </a:solidFill>
                <a:effectLst/>
                <a:latin typeface="ui-monospace"/>
              </a:rPr>
              <a:t>tobool</a:t>
            </a:r>
            <a:r>
              <a:rPr lang="en-US" dirty="0">
                <a:effectLst/>
                <a:latin typeface="ui-monospace"/>
              </a:rPr>
              <a:t>(</a:t>
            </a:r>
            <a:r>
              <a:rPr lang="en-US" dirty="0" err="1">
                <a:effectLst/>
                <a:latin typeface="ui-monospace"/>
              </a:rPr>
              <a:t>Properties.IsHidden</a:t>
            </a:r>
            <a:r>
              <a:rPr lang="en-US" dirty="0">
                <a:effectLst/>
                <a:latin typeface="ui-monospace"/>
              </a:rPr>
              <a:t>)| </a:t>
            </a:r>
            <a:r>
              <a:rPr lang="en-US" dirty="0">
                <a:solidFill>
                  <a:srgbClr val="D73A49"/>
                </a:solidFill>
                <a:effectLst/>
                <a:latin typeface="ui-monospace"/>
              </a:rPr>
              <a:t>where</a:t>
            </a:r>
            <a:r>
              <a:rPr lang="en-US" dirty="0">
                <a:effectLst/>
                <a:latin typeface="ui-monospace"/>
              </a:rPr>
              <a:t> </a:t>
            </a:r>
            <a:r>
              <a:rPr lang="en-US" dirty="0" err="1">
                <a:effectLst/>
                <a:latin typeface="ui-monospace"/>
              </a:rPr>
              <a:t>IsHidden</a:t>
            </a:r>
            <a:r>
              <a:rPr lang="en-US" dirty="0">
                <a:effectLst/>
                <a:latin typeface="ui-monospace"/>
              </a:rPr>
              <a:t>| </a:t>
            </a:r>
            <a:r>
              <a:rPr lang="en-US" dirty="0">
                <a:solidFill>
                  <a:srgbClr val="D73A49"/>
                </a:solidFill>
                <a:effectLst/>
                <a:latin typeface="ui-monospace"/>
              </a:rPr>
              <a:t>join</a:t>
            </a:r>
            <a:r>
              <a:rPr lang="en-US" dirty="0">
                <a:effectLst/>
                <a:latin typeface="ui-monospace"/>
              </a:rPr>
              <a:t> </a:t>
            </a:r>
            <a:r>
              <a:rPr lang="en-US" dirty="0">
                <a:solidFill>
                  <a:srgbClr val="D73A49"/>
                </a:solidFill>
                <a:effectLst/>
                <a:latin typeface="ui-monospace"/>
              </a:rPr>
              <a:t>kind</a:t>
            </a:r>
            <a:r>
              <a:rPr lang="en-US" dirty="0">
                <a:effectLst/>
                <a:latin typeface="ui-monospace"/>
              </a:rPr>
              <a:t>=</a:t>
            </a:r>
            <a:r>
              <a:rPr lang="en-US" dirty="0">
                <a:solidFill>
                  <a:srgbClr val="D73A49"/>
                </a:solidFill>
                <a:effectLst/>
                <a:latin typeface="ui-monospace"/>
              </a:rPr>
              <a:t>inner</a:t>
            </a:r>
            <a:r>
              <a:rPr lang="en-US" dirty="0">
                <a:effectLst/>
                <a:latin typeface="ui-monospace"/>
              </a:rPr>
              <a:t> (</a:t>
            </a:r>
            <a:r>
              <a:rPr lang="en-US" dirty="0" err="1">
                <a:effectLst/>
                <a:latin typeface="ui-monospace"/>
              </a:rPr>
              <a:t>PhoneCalls</a:t>
            </a:r>
            <a:r>
              <a:rPr lang="en-US" dirty="0">
                <a:effectLst/>
                <a:latin typeface="ui-monospace"/>
              </a:rPr>
              <a:t> | </a:t>
            </a:r>
            <a:r>
              <a:rPr lang="en-US" dirty="0">
                <a:solidFill>
                  <a:srgbClr val="D73A49"/>
                </a:solidFill>
                <a:effectLst/>
                <a:latin typeface="ui-monospace"/>
              </a:rPr>
              <a:t>where</a:t>
            </a:r>
            <a:r>
              <a:rPr lang="en-US" dirty="0">
                <a:effectLst/>
                <a:latin typeface="ui-monospace"/>
              </a:rPr>
              <a:t> </a:t>
            </a:r>
            <a:r>
              <a:rPr lang="en-US" dirty="0" err="1">
                <a:effectLst/>
                <a:latin typeface="ui-monospace"/>
              </a:rPr>
              <a:t>EventType</a:t>
            </a:r>
            <a:r>
              <a:rPr lang="en-US" dirty="0">
                <a:effectLst/>
                <a:latin typeface="ui-monospace"/>
              </a:rPr>
              <a:t> == </a:t>
            </a:r>
            <a:r>
              <a:rPr lang="en-US" dirty="0">
                <a:solidFill>
                  <a:srgbClr val="032F62"/>
                </a:solidFill>
                <a:effectLst/>
                <a:latin typeface="ui-monospace"/>
              </a:rPr>
              <a:t>'Disconnect'</a:t>
            </a:r>
            <a:r>
              <a:rPr lang="en-US" dirty="0">
                <a:effectLst/>
                <a:latin typeface="ui-monospace"/>
              </a:rPr>
              <a:t> | </a:t>
            </a:r>
            <a:r>
              <a:rPr lang="en-US" dirty="0">
                <a:solidFill>
                  <a:srgbClr val="D73A49"/>
                </a:solidFill>
                <a:effectLst/>
                <a:latin typeface="ui-monospace"/>
              </a:rPr>
              <a:t>extend</a:t>
            </a:r>
            <a:r>
              <a:rPr lang="en-US" dirty="0">
                <a:effectLst/>
                <a:latin typeface="ui-monospace"/>
              </a:rPr>
              <a:t> </a:t>
            </a:r>
            <a:r>
              <a:rPr lang="en-US" dirty="0" err="1">
                <a:effectLst/>
                <a:latin typeface="ui-monospace"/>
              </a:rPr>
              <a:t>DisconnectedBy</a:t>
            </a:r>
            <a:r>
              <a:rPr lang="en-US" dirty="0">
                <a:effectLst/>
                <a:latin typeface="ui-monospace"/>
              </a:rPr>
              <a:t> = </a:t>
            </a:r>
            <a:r>
              <a:rPr lang="en-US" dirty="0" err="1">
                <a:solidFill>
                  <a:srgbClr val="005CC5"/>
                </a:solidFill>
                <a:effectLst/>
                <a:latin typeface="ui-monospace"/>
              </a:rPr>
              <a:t>tostring</a:t>
            </a:r>
            <a:r>
              <a:rPr lang="en-US" dirty="0">
                <a:effectLst/>
                <a:latin typeface="ui-monospace"/>
              </a:rPr>
              <a:t>(</a:t>
            </a:r>
            <a:r>
              <a:rPr lang="en-US" dirty="0" err="1">
                <a:effectLst/>
                <a:latin typeface="ui-monospace"/>
              </a:rPr>
              <a:t>Properties.DisconnectedBy</a:t>
            </a:r>
            <a:r>
              <a:rPr lang="en-US" dirty="0">
                <a:effectLst/>
                <a:latin typeface="ui-monospace"/>
              </a:rPr>
              <a:t>) | </a:t>
            </a:r>
            <a:r>
              <a:rPr lang="en-US" dirty="0">
                <a:solidFill>
                  <a:srgbClr val="D73A49"/>
                </a:solidFill>
                <a:effectLst/>
                <a:latin typeface="ui-monospace"/>
              </a:rPr>
              <a:t>where</a:t>
            </a:r>
            <a:r>
              <a:rPr lang="en-US" dirty="0">
                <a:effectLst/>
                <a:latin typeface="ui-monospace"/>
              </a:rPr>
              <a:t> </a:t>
            </a:r>
            <a:r>
              <a:rPr lang="en-US" dirty="0" err="1">
                <a:effectLst/>
                <a:latin typeface="ui-monospace"/>
              </a:rPr>
              <a:t>DisconnectedBy</a:t>
            </a:r>
            <a:r>
              <a:rPr lang="en-US" dirty="0">
                <a:effectLst/>
                <a:latin typeface="ui-monospace"/>
              </a:rPr>
              <a:t> == </a:t>
            </a:r>
            <a:r>
              <a:rPr lang="en-US" dirty="0">
                <a:solidFill>
                  <a:srgbClr val="032F62"/>
                </a:solidFill>
                <a:effectLst/>
                <a:latin typeface="ui-monospace"/>
              </a:rPr>
              <a:t>'Destination'</a:t>
            </a:r>
            <a:r>
              <a:rPr lang="en-US" dirty="0">
                <a:effectLst/>
                <a:latin typeface="ui-monospace"/>
              </a:rPr>
              <a:t>) </a:t>
            </a:r>
            <a:r>
              <a:rPr lang="en-US" dirty="0">
                <a:solidFill>
                  <a:srgbClr val="D73A49"/>
                </a:solidFill>
                <a:effectLst/>
                <a:latin typeface="ui-monospace"/>
              </a:rPr>
              <a:t>on</a:t>
            </a:r>
            <a:r>
              <a:rPr lang="en-US" dirty="0">
                <a:effectLst/>
                <a:latin typeface="ui-monospace"/>
              </a:rPr>
              <a:t> </a:t>
            </a:r>
            <a:r>
              <a:rPr lang="en-US" dirty="0" err="1">
                <a:effectLst/>
                <a:latin typeface="ui-monospace"/>
              </a:rPr>
              <a:t>CallConnectionId</a:t>
            </a:r>
            <a:r>
              <a:rPr lang="en-US" dirty="0">
                <a:effectLst/>
                <a:latin typeface="ui-monospace"/>
              </a:rPr>
              <a:t> | </a:t>
            </a:r>
            <a:r>
              <a:rPr lang="en-US" dirty="0">
                <a:solidFill>
                  <a:srgbClr val="D73A49"/>
                </a:solidFill>
                <a:effectLst/>
                <a:latin typeface="ui-monospace"/>
              </a:rPr>
              <a:t>summarize</a:t>
            </a:r>
            <a:r>
              <a:rPr lang="en-US" dirty="0">
                <a:effectLst/>
                <a:latin typeface="ui-monospace"/>
              </a:rPr>
              <a:t> </a:t>
            </a:r>
            <a:r>
              <a:rPr lang="en-US" dirty="0" err="1">
                <a:effectLst/>
                <a:latin typeface="ui-monospace"/>
              </a:rPr>
              <a:t>DistinctDestinations</a:t>
            </a:r>
            <a:r>
              <a:rPr lang="en-US" dirty="0">
                <a:effectLst/>
                <a:latin typeface="ui-monospace"/>
              </a:rPr>
              <a:t> = </a:t>
            </a:r>
            <a:r>
              <a:rPr lang="en-US" dirty="0" err="1">
                <a:solidFill>
                  <a:srgbClr val="005CC5"/>
                </a:solidFill>
                <a:effectLst/>
                <a:latin typeface="ui-monospace"/>
              </a:rPr>
              <a:t>dcount</a:t>
            </a:r>
            <a:r>
              <a:rPr lang="en-US" dirty="0">
                <a:effectLst/>
                <a:latin typeface="ui-monospace"/>
              </a:rPr>
              <a:t>(Destination) </a:t>
            </a:r>
            <a:r>
              <a:rPr lang="en-US" dirty="0">
                <a:solidFill>
                  <a:srgbClr val="D73A49"/>
                </a:solidFill>
                <a:effectLst/>
                <a:latin typeface="ui-monospace"/>
              </a:rPr>
              <a:t>by</a:t>
            </a:r>
            <a:r>
              <a:rPr lang="en-US" dirty="0">
                <a:effectLst/>
                <a:latin typeface="ui-monospace"/>
              </a:rPr>
              <a:t> Origin| </a:t>
            </a:r>
            <a:r>
              <a:rPr lang="en-US" dirty="0">
                <a:solidFill>
                  <a:srgbClr val="D73A49"/>
                </a:solidFill>
                <a:effectLst/>
                <a:latin typeface="ui-monospace"/>
              </a:rPr>
              <a:t>top</a:t>
            </a:r>
            <a:r>
              <a:rPr lang="en-US" dirty="0">
                <a:effectLst/>
                <a:latin typeface="ui-monospace"/>
              </a:rPr>
              <a:t> </a:t>
            </a:r>
            <a:r>
              <a:rPr lang="en-US" dirty="0">
                <a:solidFill>
                  <a:srgbClr val="005CC5"/>
                </a:solidFill>
                <a:effectLst/>
                <a:latin typeface="ui-monospace"/>
              </a:rPr>
              <a:t>1</a:t>
            </a:r>
            <a:r>
              <a:rPr lang="en-US" dirty="0">
                <a:effectLst/>
                <a:latin typeface="ui-monospace"/>
              </a:rPr>
              <a:t> </a:t>
            </a:r>
            <a:r>
              <a:rPr lang="en-US" dirty="0">
                <a:solidFill>
                  <a:srgbClr val="D73A49"/>
                </a:solidFill>
                <a:effectLst/>
                <a:latin typeface="ui-monospace"/>
              </a:rPr>
              <a:t>by</a:t>
            </a:r>
            <a:r>
              <a:rPr lang="en-US" dirty="0">
                <a:effectLst/>
                <a:latin typeface="ui-monospace"/>
              </a:rPr>
              <a:t> </a:t>
            </a:r>
            <a:r>
              <a:rPr lang="en-US" dirty="0" err="1">
                <a:effectLst/>
                <a:latin typeface="ui-monospace"/>
              </a:rPr>
              <a:t>DistinctDestinations</a:t>
            </a:r>
            <a:endParaRPr lang="en-US" dirty="0"/>
          </a:p>
        </p:txBody>
      </p:sp>
      <p:sp>
        <p:nvSpPr>
          <p:cNvPr id="4" name="Slide Number Placeholder 3"/>
          <p:cNvSpPr>
            <a:spLocks noGrp="1"/>
          </p:cNvSpPr>
          <p:nvPr>
            <p:ph type="sldNum" sz="quarter" idx="5"/>
          </p:nvPr>
        </p:nvSpPr>
        <p:spPr/>
        <p:txBody>
          <a:bodyPr/>
          <a:lstStyle/>
          <a:p>
            <a:fld id="{F2F85DF6-5DE2-4E9C-B452-15B40FE0AFF6}" type="slidenum">
              <a:rPr lang="en-US" smtClean="0"/>
              <a:t>14</a:t>
            </a:fld>
            <a:endParaRPr lang="en-US"/>
          </a:p>
        </p:txBody>
      </p:sp>
    </p:spTree>
    <p:extLst>
      <p:ext uri="{BB962C8B-B14F-4D97-AF65-F5344CB8AC3E}">
        <p14:creationId xmlns:p14="http://schemas.microsoft.com/office/powerpoint/2010/main" val="1695121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sng" dirty="0">
                <a:solidFill>
                  <a:srgbClr val="467886"/>
                </a:solidFill>
                <a:effectLst/>
                <a:latin typeface="Aptos" panose="020B0004020202020204" pitchFamily="34" charset="0"/>
                <a:ea typeface="Times New Roman" panose="02020603050405020304" pitchFamily="18" charset="0"/>
                <a:cs typeface="Calibri" panose="020F0502020204030204" pitchFamily="34" charset="0"/>
                <a:hlinkClick r:id="rId3"/>
              </a:rPr>
              <a:t>https://forms.office.com/Pages/ResponsePage.aspx?id=aylzwMwb9Umvk6leNcUPCtpqWNQDz_xFoTnJ-yZj2JZUOEVaVDlWSFVFMk05MTRLN1BNS0dIRDcwUy4u</a:t>
            </a:r>
            <a:endParaRPr lang="en-US" dirty="0"/>
          </a:p>
        </p:txBody>
      </p:sp>
      <p:sp>
        <p:nvSpPr>
          <p:cNvPr id="4" name="Slide Number Placeholder 3"/>
          <p:cNvSpPr>
            <a:spLocks noGrp="1"/>
          </p:cNvSpPr>
          <p:nvPr>
            <p:ph type="sldNum" sz="quarter" idx="5"/>
          </p:nvPr>
        </p:nvSpPr>
        <p:spPr/>
        <p:txBody>
          <a:bodyPr/>
          <a:lstStyle/>
          <a:p>
            <a:fld id="{F2F85DF6-5DE2-4E9C-B452-15B40FE0AFF6}" type="slidenum">
              <a:rPr lang="en-US" smtClean="0"/>
              <a:t>15</a:t>
            </a:fld>
            <a:endParaRPr lang="en-US"/>
          </a:p>
        </p:txBody>
      </p:sp>
    </p:spTree>
    <p:extLst>
      <p:ext uri="{BB962C8B-B14F-4D97-AF65-F5344CB8AC3E}">
        <p14:creationId xmlns:p14="http://schemas.microsoft.com/office/powerpoint/2010/main" val="98382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029E-F8AA-A827-BD7C-9DF27E2D34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CA117C-8B6C-22EF-7CBB-DD961400C9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E2A03D-BD4E-0220-703E-F8F3EE1CF5A1}"/>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5" name="Footer Placeholder 4">
            <a:extLst>
              <a:ext uri="{FF2B5EF4-FFF2-40B4-BE49-F238E27FC236}">
                <a16:creationId xmlns:a16="http://schemas.microsoft.com/office/drawing/2014/main" id="{DA5ECC39-5E73-1AA2-142F-7FB9CB11B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44053-FBF3-2F58-9751-E63074546BF8}"/>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3469220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4DC-F6B2-1756-7DD0-E717235D9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4F0E2-0816-6714-7EC7-DF09DE8E0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46295-C6A8-2C04-8284-043AC93DC3A7}"/>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5" name="Footer Placeholder 4">
            <a:extLst>
              <a:ext uri="{FF2B5EF4-FFF2-40B4-BE49-F238E27FC236}">
                <a16:creationId xmlns:a16="http://schemas.microsoft.com/office/drawing/2014/main" id="{79928804-BE58-3440-61AE-14E77E926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3790B-A40C-10E8-2F0A-BC8DCB3BB77B}"/>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21685098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157967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592809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119441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44240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80467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582628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6889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1616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80989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657448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AD4F07-C4BE-9C97-1CC8-92A97826AF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19960E-D1C6-9866-EFC7-7A89966C4F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F4553-DB99-D43A-E404-0C291F69A48A}"/>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5" name="Footer Placeholder 4">
            <a:extLst>
              <a:ext uri="{FF2B5EF4-FFF2-40B4-BE49-F238E27FC236}">
                <a16:creationId xmlns:a16="http://schemas.microsoft.com/office/drawing/2014/main" id="{71D79C39-6A01-57C8-9C36-CF30BC8C3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95A77-AD4A-978D-84AE-DA87F8CF6A8A}"/>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6355844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678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598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9617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1759820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59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8683282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7098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38955799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3158197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870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5648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21006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735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6206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06955678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18054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41880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95F-BDF0-461F-A6B0-391AB0D34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F6663-DAAF-4163-A111-30C950B360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99546-2FCE-4BE4-B308-48889B9699D5}"/>
              </a:ext>
            </a:extLst>
          </p:cNvPr>
          <p:cNvSpPr>
            <a:spLocks noGrp="1"/>
          </p:cNvSpPr>
          <p:nvPr>
            <p:ph type="dt" sz="half" idx="10"/>
          </p:nvPr>
        </p:nvSpPr>
        <p:spPr/>
        <p:txBody>
          <a:bodyPr/>
          <a:lstStyle/>
          <a:p>
            <a:fld id="{E7368116-9BAC-4628-8DA8-9BFCAC14B1D0}" type="datetimeFigureOut">
              <a:rPr lang="en-US" smtClean="0"/>
              <a:t>10/10/2023</a:t>
            </a:fld>
            <a:endParaRPr lang="en-US"/>
          </a:p>
        </p:txBody>
      </p:sp>
      <p:sp>
        <p:nvSpPr>
          <p:cNvPr id="5" name="Footer Placeholder 4">
            <a:extLst>
              <a:ext uri="{FF2B5EF4-FFF2-40B4-BE49-F238E27FC236}">
                <a16:creationId xmlns:a16="http://schemas.microsoft.com/office/drawing/2014/main" id="{CD24930C-1CA8-4D5F-BEE9-C1F402701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38EA9-C198-452F-A6DB-C8908D0A981C}"/>
              </a:ext>
            </a:extLst>
          </p:cNvPr>
          <p:cNvSpPr>
            <a:spLocks noGrp="1"/>
          </p:cNvSpPr>
          <p:nvPr>
            <p:ph type="sldNum" sz="quarter" idx="12"/>
          </p:nvPr>
        </p:nvSpPr>
        <p:spPr/>
        <p:txBody>
          <a:bodyPr/>
          <a:lstStyle/>
          <a:p>
            <a:fld id="{8D8F769F-8361-4877-9462-2BB0038A880B}" type="slidenum">
              <a:rPr lang="en-US" smtClean="0"/>
              <a:t>‹#›</a:t>
            </a:fld>
            <a:endParaRPr lang="en-US"/>
          </a:p>
        </p:txBody>
      </p:sp>
    </p:spTree>
    <p:extLst>
      <p:ext uri="{BB962C8B-B14F-4D97-AF65-F5344CB8AC3E}">
        <p14:creationId xmlns:p14="http://schemas.microsoft.com/office/powerpoint/2010/main" val="278385458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6025503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7"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9" y="286382"/>
            <a:ext cx="11653524"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812409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7581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5524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1991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222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041677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83141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8222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3798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691B-99B3-C9DF-3560-F7F5594C5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FF301-8CBA-109E-FEB8-D10575F03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C1246-B469-FE05-A81C-091BA24600B5}"/>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5" name="Footer Placeholder 4">
            <a:extLst>
              <a:ext uri="{FF2B5EF4-FFF2-40B4-BE49-F238E27FC236}">
                <a16:creationId xmlns:a16="http://schemas.microsoft.com/office/drawing/2014/main" id="{75AFEF62-42B3-9113-F3D9-7FC07C953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DE802-F969-655F-1C67-8E14DE600E0A}"/>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4268225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677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46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36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678851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45095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813410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05292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0531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074988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43461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A9B3-413F-2E9E-AC8D-6D551D95A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C130EB-67ED-AD23-EF54-EF011A7CE2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B0152-CAB2-CDF9-2A1E-58A9D4BCDA05}"/>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5" name="Footer Placeholder 4">
            <a:extLst>
              <a:ext uri="{FF2B5EF4-FFF2-40B4-BE49-F238E27FC236}">
                <a16:creationId xmlns:a16="http://schemas.microsoft.com/office/drawing/2014/main" id="{C657CC7F-1450-DB96-BCED-488F50733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22297-04A6-9C92-F632-84385DE8FB48}"/>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839678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014969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464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378220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86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26103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565521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2746317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205704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9363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9845569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DAAFB-A2F5-EEF9-AB09-D969D4321B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7AFAD5-6896-2CA0-C941-3AD0390A7A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903B91-A458-C8FB-8D2D-4783AE16E0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D59FF-C2FD-BFD4-2493-115C33FDB1B5}"/>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6" name="Footer Placeholder 5">
            <a:extLst>
              <a:ext uri="{FF2B5EF4-FFF2-40B4-BE49-F238E27FC236}">
                <a16:creationId xmlns:a16="http://schemas.microsoft.com/office/drawing/2014/main" id="{946B369B-EC62-2304-AE3E-DC084C5AE9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F8D15A-CF3E-5A30-2C77-9700B85E078A}"/>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2364575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4983421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7350079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92913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2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52329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69521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422462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4712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0398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704707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BBDF-C70A-55E1-241C-95F522864B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838FC-AA6E-3DC0-D5EF-FB6278F6F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0B5B1E-3FAF-D62D-5C7C-C51C43C7D1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F218C9-7387-2D44-255A-46B52EA7A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D2ED9-F758-B992-B362-E80B953DF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533D10-B1C9-BCF9-C895-1ABEB2D52EC9}"/>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8" name="Footer Placeholder 7">
            <a:extLst>
              <a:ext uri="{FF2B5EF4-FFF2-40B4-BE49-F238E27FC236}">
                <a16:creationId xmlns:a16="http://schemas.microsoft.com/office/drawing/2014/main" id="{D327F652-C732-C152-E7F7-212A37A1A6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A95527-93BF-C3C8-DC56-D6A5F9B2DAF9}"/>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33976793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9735755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3777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90626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787541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273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510455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574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6808414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865963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393E-05D7-3D09-CE13-27F261382A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52CC8-E848-F216-521E-3D30AAA945E2}"/>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4" name="Footer Placeholder 3">
            <a:extLst>
              <a:ext uri="{FF2B5EF4-FFF2-40B4-BE49-F238E27FC236}">
                <a16:creationId xmlns:a16="http://schemas.microsoft.com/office/drawing/2014/main" id="{8F5E26DC-26C2-18BB-E6FA-29C5DB353C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1E587E-18E4-556D-26FA-8503E9CACEC9}"/>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34896400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1885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188290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30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7664445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15855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79550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95F-BDF0-461F-A6B0-391AB0D34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F6663-DAAF-4163-A111-30C950B360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99546-2FCE-4BE4-B308-48889B9699D5}"/>
              </a:ext>
            </a:extLst>
          </p:cNvPr>
          <p:cNvSpPr>
            <a:spLocks noGrp="1"/>
          </p:cNvSpPr>
          <p:nvPr>
            <p:ph type="dt" sz="half" idx="10"/>
          </p:nvPr>
        </p:nvSpPr>
        <p:spPr/>
        <p:txBody>
          <a:bodyPr/>
          <a:lstStyle/>
          <a:p>
            <a:fld id="{E7368116-9BAC-4628-8DA8-9BFCAC14B1D0}" type="datetimeFigureOut">
              <a:rPr lang="en-US" smtClean="0"/>
              <a:t>10/10/2023</a:t>
            </a:fld>
            <a:endParaRPr lang="en-US"/>
          </a:p>
        </p:txBody>
      </p:sp>
      <p:sp>
        <p:nvSpPr>
          <p:cNvPr id="5" name="Footer Placeholder 4">
            <a:extLst>
              <a:ext uri="{FF2B5EF4-FFF2-40B4-BE49-F238E27FC236}">
                <a16:creationId xmlns:a16="http://schemas.microsoft.com/office/drawing/2014/main" id="{CD24930C-1CA8-4D5F-BEE9-C1F402701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38EA9-C198-452F-A6DB-C8908D0A981C}"/>
              </a:ext>
            </a:extLst>
          </p:cNvPr>
          <p:cNvSpPr>
            <a:spLocks noGrp="1"/>
          </p:cNvSpPr>
          <p:nvPr>
            <p:ph type="sldNum" sz="quarter" idx="12"/>
          </p:nvPr>
        </p:nvSpPr>
        <p:spPr/>
        <p:txBody>
          <a:bodyPr/>
          <a:lstStyle/>
          <a:p>
            <a:fld id="{8D8F769F-8361-4877-9462-2BB0038A880B}" type="slidenum">
              <a:rPr lang="en-US" smtClean="0"/>
              <a:t>‹#›</a:t>
            </a:fld>
            <a:endParaRPr lang="en-US"/>
          </a:p>
        </p:txBody>
      </p:sp>
    </p:spTree>
    <p:extLst>
      <p:ext uri="{BB962C8B-B14F-4D97-AF65-F5344CB8AC3E}">
        <p14:creationId xmlns:p14="http://schemas.microsoft.com/office/powerpoint/2010/main" val="34727746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21571307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7"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9" y="286382"/>
            <a:ext cx="11653524"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218695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3156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041707-969D-4BC5-E942-50B9561E0497}"/>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3" name="Footer Placeholder 2">
            <a:extLst>
              <a:ext uri="{FF2B5EF4-FFF2-40B4-BE49-F238E27FC236}">
                <a16:creationId xmlns:a16="http://schemas.microsoft.com/office/drawing/2014/main" id="{59AEA602-E6A7-3A11-B8B2-DCD98093F3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5098B7-49CE-A449-AF08-2293D017ADD8}"/>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39189820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6367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5519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5257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9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94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778006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3858267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06307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51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93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52F0-6932-9285-9CA8-99EE8988B5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6098B3-DA8B-CF4A-551E-AFAA49115B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CFF475-8CE8-64AF-0CDB-872301F66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7744DB-BFDE-0506-4346-E94AD3AC132C}"/>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6" name="Footer Placeholder 5">
            <a:extLst>
              <a:ext uri="{FF2B5EF4-FFF2-40B4-BE49-F238E27FC236}">
                <a16:creationId xmlns:a16="http://schemas.microsoft.com/office/drawing/2014/main" id="{8CB9A655-6A40-A364-C200-FB96E5588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9E72D-FC7A-59A0-1A87-5C774C7E901C}"/>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24662448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801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300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5604245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9986857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879560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98252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4267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2480934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750677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449824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7422-76FA-A8EF-F068-09357D5F5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E759C-4B91-4C95-5121-53C6A31622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1A3AC0-1A3F-46CE-2518-6952012B8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2F2AE-1640-CE3A-1A5B-BE03048ACF1F}"/>
              </a:ext>
            </a:extLst>
          </p:cNvPr>
          <p:cNvSpPr>
            <a:spLocks noGrp="1"/>
          </p:cNvSpPr>
          <p:nvPr>
            <p:ph type="dt" sz="half" idx="10"/>
          </p:nvPr>
        </p:nvSpPr>
        <p:spPr/>
        <p:txBody>
          <a:bodyPr/>
          <a:lstStyle/>
          <a:p>
            <a:fld id="{569FD47F-C361-4102-A716-3517B3BB2FA5}" type="datetimeFigureOut">
              <a:rPr lang="en-US" smtClean="0"/>
              <a:t>10/10/2023</a:t>
            </a:fld>
            <a:endParaRPr lang="en-US"/>
          </a:p>
        </p:txBody>
      </p:sp>
      <p:sp>
        <p:nvSpPr>
          <p:cNvPr id="6" name="Footer Placeholder 5">
            <a:extLst>
              <a:ext uri="{FF2B5EF4-FFF2-40B4-BE49-F238E27FC236}">
                <a16:creationId xmlns:a16="http://schemas.microsoft.com/office/drawing/2014/main" id="{531A5347-C914-7191-E441-7A94B9A4E0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B626AE-514E-3BF1-5CA3-D6AB5D7D2563}"/>
              </a:ext>
            </a:extLst>
          </p:cNvPr>
          <p:cNvSpPr>
            <a:spLocks noGrp="1"/>
          </p:cNvSpPr>
          <p:nvPr>
            <p:ph type="sldNum" sz="quarter" idx="12"/>
          </p:nvPr>
        </p:nvSpPr>
        <p:spPr/>
        <p:txBody>
          <a:bodyPr/>
          <a:lstStyle/>
          <a:p>
            <a:fld id="{C5DF0E7E-3754-4A57-9F44-7F71D8B39166}" type="slidenum">
              <a:rPr lang="en-US" smtClean="0"/>
              <a:t>‹#›</a:t>
            </a:fld>
            <a:endParaRPr lang="en-US"/>
          </a:p>
        </p:txBody>
      </p:sp>
    </p:spTree>
    <p:extLst>
      <p:ext uri="{BB962C8B-B14F-4D97-AF65-F5344CB8AC3E}">
        <p14:creationId xmlns:p14="http://schemas.microsoft.com/office/powerpoint/2010/main" val="15523195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5599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13667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216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1552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206382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1257069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6593255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0482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999618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7140463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9" Type="http://schemas.openxmlformats.org/officeDocument/2006/relationships/slideLayout" Target="../slideLayouts/slideLayout98.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5" Type="http://schemas.openxmlformats.org/officeDocument/2006/relationships/slideLayout" Target="../slideLayouts/slideLayout74.xml"/><Relationship Id="rId61" Type="http://schemas.openxmlformats.org/officeDocument/2006/relationships/theme" Target="../theme/theme3.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56" Type="http://schemas.openxmlformats.org/officeDocument/2006/relationships/slideLayout" Target="../slideLayouts/slideLayout125.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59" Type="http://schemas.openxmlformats.org/officeDocument/2006/relationships/slideLayout" Target="../slideLayouts/slideLayout128.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54" Type="http://schemas.openxmlformats.org/officeDocument/2006/relationships/slideLayout" Target="../slideLayouts/slideLayout123.xml"/><Relationship Id="rId62" Type="http://schemas.openxmlformats.org/officeDocument/2006/relationships/image" Target="../media/image1.emf"/><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57" Type="http://schemas.openxmlformats.org/officeDocument/2006/relationships/slideLayout" Target="../slideLayouts/slideLayout12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60" Type="http://schemas.openxmlformats.org/officeDocument/2006/relationships/slideLayout" Target="../slideLayouts/slideLayout12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ECCA85-92BF-5EB0-01B6-4CB2E10BEC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B79967-58E2-3C25-BF5D-ADD0E268F0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4D7A1-64AE-A72A-56DB-B700E56F1A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FD47F-C361-4102-A716-3517B3BB2FA5}" type="datetimeFigureOut">
              <a:rPr lang="en-US" smtClean="0"/>
              <a:t>10/10/2023</a:t>
            </a:fld>
            <a:endParaRPr lang="en-US"/>
          </a:p>
        </p:txBody>
      </p:sp>
      <p:sp>
        <p:nvSpPr>
          <p:cNvPr id="5" name="Footer Placeholder 4">
            <a:extLst>
              <a:ext uri="{FF2B5EF4-FFF2-40B4-BE49-F238E27FC236}">
                <a16:creationId xmlns:a16="http://schemas.microsoft.com/office/drawing/2014/main" id="{51803F20-375F-A4D3-5C04-A545F87AE3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46ABA1-22ED-778F-2CD2-28801CB498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F0E7E-3754-4A57-9F44-7F71D8B39166}" type="slidenum">
              <a:rPr lang="en-US" smtClean="0"/>
              <a:t>‹#›</a:t>
            </a:fld>
            <a:endParaRPr lang="en-US"/>
          </a:p>
        </p:txBody>
      </p:sp>
    </p:spTree>
    <p:extLst>
      <p:ext uri="{BB962C8B-B14F-4D97-AF65-F5344CB8AC3E}">
        <p14:creationId xmlns:p14="http://schemas.microsoft.com/office/powerpoint/2010/main" val="336879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0"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94235835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4" r:id="rId52"/>
    <p:sldLayoutId id="2147483715" r:id="rId53"/>
    <p:sldLayoutId id="2147483716" r:id="rId54"/>
    <p:sldLayoutId id="2147483717" r:id="rId55"/>
    <p:sldLayoutId id="2147483718" r:id="rId56"/>
    <p:sldLayoutId id="2147483719" r:id="rId57"/>
    <p:sldLayoutId id="2147483720"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02126186"/>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0" r:id="rId49"/>
    <p:sldLayoutId id="2147483771" r:id="rId50"/>
    <p:sldLayoutId id="2147483772" r:id="rId51"/>
    <p:sldLayoutId id="2147483773" r:id="rId52"/>
    <p:sldLayoutId id="2147483774" r:id="rId53"/>
    <p:sldLayoutId id="2147483775" r:id="rId54"/>
    <p:sldLayoutId id="2147483776" r:id="rId55"/>
    <p:sldLayoutId id="2147483777" r:id="rId56"/>
    <p:sldLayoutId id="2147483778" r:id="rId57"/>
    <p:sldLayoutId id="2147483779" r:id="rId58"/>
    <p:sldLayoutId id="2147483780" r:id="rId59"/>
    <p:sldLayoutId id="2147483781"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06_F0F3B7AF.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0E_B094C9B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F_11669D3C.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hyperlink" Target="https://aka.ms/adx.try" TargetMode="External"/><Relationship Id="rId3" Type="http://schemas.openxmlformats.org/officeDocument/2006/relationships/image" Target="../media/image16.png"/><Relationship Id="rId7" Type="http://schemas.openxmlformats.org/officeDocument/2006/relationships/hyperlink" Target="https://aka.ms/adx.pluralsight" TargetMode="External"/><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ka.ms/adxinaday" TargetMode="External"/><Relationship Id="rId11" Type="http://schemas.openxmlformats.org/officeDocument/2006/relationships/hyperlink" Target="https://aka.ms/adx.sof" TargetMode="External"/><Relationship Id="rId5" Type="http://schemas.openxmlformats.org/officeDocument/2006/relationships/hyperlink" Target="https://aka.ms/learn.kql" TargetMode="External"/><Relationship Id="rId10" Type="http://schemas.openxmlformats.org/officeDocument/2006/relationships/hyperlink" Target="https://aka.ms/adx.blog" TargetMode="External"/><Relationship Id="rId4" Type="http://schemas.openxmlformats.org/officeDocument/2006/relationships/hyperlink" Target="https://aka.ms/StartKqlVideo" TargetMode="External"/><Relationship Id="rId9" Type="http://schemas.openxmlformats.org/officeDocument/2006/relationships/hyperlink" Target="https://aka.ms/adx.youtub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mnvkgpl7RPE?feature=oembe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hyperlink" Target="https://detective.kusto.io/inbox"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1.xml"/><Relationship Id="rId4" Type="http://schemas.openxmlformats.org/officeDocument/2006/relationships/hyperlink" Target="https://detective.kusto.io/inbo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A4A5"/>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55B746-32A6-3359-9F09-911A58953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B78504-6ACE-7D66-C719-3B02345B59E9}"/>
              </a:ext>
            </a:extLst>
          </p:cNvPr>
          <p:cNvSpPr>
            <a:spLocks noGrp="1"/>
          </p:cNvSpPr>
          <p:nvPr>
            <p:ph type="title"/>
          </p:nvPr>
        </p:nvSpPr>
        <p:spPr>
          <a:xfrm>
            <a:off x="588262" y="-1207931"/>
            <a:ext cx="10203915" cy="1107996"/>
          </a:xfrm>
        </p:spPr>
        <p:txBody>
          <a:bodyPr/>
          <a:lstStyle/>
          <a:p>
            <a:r>
              <a:rPr lang="en-US" sz="3600" dirty="0"/>
              <a:t>Welcome to the Kusto Detective Agency, rookie!</a:t>
            </a:r>
          </a:p>
        </p:txBody>
      </p:sp>
    </p:spTree>
    <p:extLst>
      <p:ext uri="{BB962C8B-B14F-4D97-AF65-F5344CB8AC3E}">
        <p14:creationId xmlns:p14="http://schemas.microsoft.com/office/powerpoint/2010/main" val="5729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85AB4C5-1A0C-C9A1-6B86-4DF424ADBE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A3A9D93-3A28-E134-7302-61E30A1DFA4A}"/>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Onboarding – Tips &amp; Hints ✏️</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1863725"/>
            <a:ext cx="10515600" cy="4351338"/>
          </a:xfrm>
        </p:spPr>
        <p:txBody>
          <a:bodyPr vert="horz" lIns="91440" tIns="45720" rIns="91440" bIns="45720" rtlCol="0">
            <a:normAutofit/>
          </a:bodyPr>
          <a:lstStyle/>
          <a:p>
            <a:pPr marL="514350" indent="-514350">
              <a:lnSpc>
                <a:spcPct val="150000"/>
              </a:lnSpc>
              <a:spcBef>
                <a:spcPts val="0"/>
              </a:spcBef>
              <a:buFont typeface="+mj-lt"/>
              <a:buAutoNum type="arabicPeriod"/>
            </a:pPr>
            <a:r>
              <a:rPr lang="en-US" sz="2400" dirty="0">
                <a:solidFill>
                  <a:schemeClr val="bg1"/>
                </a:solidFill>
              </a:rPr>
              <a:t>There are different detectives working on cases to get bounties 🌟</a:t>
            </a:r>
          </a:p>
          <a:p>
            <a:pPr marL="514350" indent="-514350">
              <a:lnSpc>
                <a:spcPct val="150000"/>
              </a:lnSpc>
              <a:spcBef>
                <a:spcPts val="0"/>
              </a:spcBef>
              <a:buFont typeface="+mj-lt"/>
              <a:buAutoNum type="arabicPeriod"/>
            </a:pPr>
            <a:r>
              <a:rPr lang="en-US" sz="2400" dirty="0">
                <a:solidFill>
                  <a:schemeClr val="bg1"/>
                </a:solidFill>
              </a:rPr>
              <a:t>Only the first detective to crack the case gets the bounty 🥇</a:t>
            </a:r>
          </a:p>
          <a:p>
            <a:pPr marL="514350" indent="-514350">
              <a:lnSpc>
                <a:spcPct val="150000"/>
              </a:lnSpc>
              <a:spcBef>
                <a:spcPts val="0"/>
              </a:spcBef>
              <a:buFont typeface="+mj-lt"/>
              <a:buAutoNum type="arabicPeriod"/>
            </a:pPr>
            <a:r>
              <a:rPr lang="en-US" sz="2400" dirty="0">
                <a:solidFill>
                  <a:schemeClr val="bg1"/>
                </a:solidFill>
              </a:rPr>
              <a:t>We are asked to find the detective that earned the most money in 2022 🤑 </a:t>
            </a:r>
          </a:p>
          <a:p>
            <a:pPr marL="514350" indent="-514350">
              <a:lnSpc>
                <a:spcPct val="150000"/>
              </a:lnSpc>
              <a:spcBef>
                <a:spcPts val="0"/>
              </a:spcBef>
              <a:buFont typeface="+mj-lt"/>
              <a:buAutoNum type="arabicPeriod"/>
            </a:pPr>
            <a:r>
              <a:rPr lang="en-US" sz="2400" dirty="0">
                <a:solidFill>
                  <a:schemeClr val="bg1"/>
                </a:solidFill>
              </a:rPr>
              <a:t>Extract the </a:t>
            </a:r>
            <a:r>
              <a:rPr lang="en-US" sz="2400" dirty="0">
                <a:solidFill>
                  <a:schemeClr val="accent2"/>
                </a:solidFill>
                <a:latin typeface="Consolas" panose="020B0609020204030204" pitchFamily="49" charset="0"/>
              </a:rPr>
              <a:t>Bounty</a:t>
            </a:r>
            <a:r>
              <a:rPr lang="en-US" sz="2400" dirty="0">
                <a:solidFill>
                  <a:schemeClr val="bg1"/>
                </a:solidFill>
              </a:rPr>
              <a:t> per case and filter on </a:t>
            </a:r>
            <a:r>
              <a:rPr lang="en-US" sz="2400" dirty="0" err="1">
                <a:solidFill>
                  <a:schemeClr val="accent2"/>
                </a:solidFill>
                <a:latin typeface="Consolas" panose="020B0609020204030204" pitchFamily="49" charset="0"/>
              </a:rPr>
              <a:t>EventType</a:t>
            </a:r>
            <a:r>
              <a:rPr lang="en-US" sz="2400" dirty="0">
                <a:solidFill>
                  <a:schemeClr val="bg1"/>
                </a:solidFill>
              </a:rPr>
              <a:t> for solved cases. </a:t>
            </a:r>
          </a:p>
          <a:p>
            <a:pPr marL="514350" indent="-514350">
              <a:lnSpc>
                <a:spcPct val="150000"/>
              </a:lnSpc>
              <a:spcBef>
                <a:spcPts val="0"/>
              </a:spcBef>
              <a:buFont typeface="+mj-lt"/>
              <a:buAutoNum type="arabicPeriod"/>
            </a:pPr>
            <a:r>
              <a:rPr lang="en-US" sz="2400" dirty="0">
                <a:solidFill>
                  <a:schemeClr val="bg1"/>
                </a:solidFill>
              </a:rPr>
              <a:t>Leverage </a:t>
            </a:r>
            <a:r>
              <a:rPr lang="en-US" sz="2000" dirty="0">
                <a:solidFill>
                  <a:srgbClr val="00B0F0"/>
                </a:solidFill>
                <a:highlight>
                  <a:srgbClr val="000000"/>
                </a:highlight>
                <a:latin typeface="Consolas" panose="020B0609020204030204" pitchFamily="49" charset="0"/>
              </a:rPr>
              <a:t>let</a:t>
            </a:r>
            <a:r>
              <a:rPr lang="en-US" sz="2400" dirty="0">
                <a:solidFill>
                  <a:schemeClr val="bg1"/>
                </a:solidFill>
              </a:rPr>
              <a:t> statements, </a:t>
            </a:r>
            <a:r>
              <a:rPr lang="en-US" sz="2000" dirty="0" err="1">
                <a:solidFill>
                  <a:srgbClr val="00B0F0"/>
                </a:solidFill>
                <a:highlight>
                  <a:srgbClr val="000000"/>
                </a:highlight>
                <a:latin typeface="Consolas" panose="020B0609020204030204" pitchFamily="49" charset="0"/>
              </a:rPr>
              <a:t>arg_min</a:t>
            </a:r>
            <a:r>
              <a:rPr lang="en-US" sz="2000" dirty="0">
                <a:solidFill>
                  <a:srgbClr val="00B0F0"/>
                </a:solidFill>
                <a:highlight>
                  <a:srgbClr val="000000"/>
                </a:highlight>
                <a:latin typeface="Consolas" panose="020B0609020204030204" pitchFamily="49" charset="0"/>
              </a:rPr>
              <a:t>()</a:t>
            </a:r>
            <a:r>
              <a:rPr lang="en-US" sz="2400" dirty="0">
                <a:solidFill>
                  <a:schemeClr val="bg1"/>
                </a:solidFill>
              </a:rPr>
              <a:t> &amp; </a:t>
            </a:r>
            <a:r>
              <a:rPr lang="en-US" sz="2000" dirty="0">
                <a:solidFill>
                  <a:srgbClr val="00B0F0"/>
                </a:solidFill>
                <a:highlight>
                  <a:srgbClr val="000000"/>
                </a:highlight>
                <a:latin typeface="Consolas" panose="020B0609020204030204" pitchFamily="49" charset="0"/>
              </a:rPr>
              <a:t>sum()</a:t>
            </a:r>
            <a:r>
              <a:rPr lang="en-US" sz="2400" dirty="0">
                <a:solidFill>
                  <a:schemeClr val="bg1"/>
                </a:solidFill>
              </a:rPr>
              <a:t>.</a:t>
            </a:r>
            <a:endParaRPr lang="en-US" dirty="0"/>
          </a:p>
        </p:txBody>
      </p:sp>
      <p:pic>
        <p:nvPicPr>
          <p:cNvPr id="2050" name="Picture 2" descr="Rookie">
            <a:extLst>
              <a:ext uri="{FF2B5EF4-FFF2-40B4-BE49-F238E27FC236}">
                <a16:creationId xmlns:a16="http://schemas.microsoft.com/office/drawing/2014/main" id="{6A0B0491-AA5C-BA8E-5B5C-5F3CD754B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4650" y="335756"/>
            <a:ext cx="1384300" cy="138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55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BBC2563-6499-B37B-471E-5BB6AAA19A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EB88E98-99B1-319A-C635-AF1ED47E7082}"/>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dirty="0">
                <a:solidFill>
                  <a:schemeClr val="bg1"/>
                </a:solidFill>
              </a:rPr>
              <a:t>Case 1: To bill or not to bill?</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a:bodyPr>
          <a:lstStyle/>
          <a:p>
            <a:pPr marL="457200" indent="-457200">
              <a:lnSpc>
                <a:spcPct val="150000"/>
              </a:lnSpc>
              <a:spcBef>
                <a:spcPts val="0"/>
              </a:spcBef>
              <a:buFont typeface="+mj-lt"/>
              <a:buAutoNum type="arabicPeriod"/>
            </a:pPr>
            <a:r>
              <a:rPr lang="en-US" sz="2400" dirty="0">
                <a:solidFill>
                  <a:schemeClr val="bg1"/>
                </a:solidFill>
              </a:rPr>
              <a:t>Bills are calculated for per house, based on water and electricity consumption.</a:t>
            </a:r>
          </a:p>
          <a:p>
            <a:pPr marL="457200" indent="-457200">
              <a:lnSpc>
                <a:spcPct val="150000"/>
              </a:lnSpc>
              <a:spcBef>
                <a:spcPts val="0"/>
              </a:spcBef>
              <a:buFont typeface="+mj-lt"/>
              <a:buAutoNum type="arabicPeriod"/>
            </a:pPr>
            <a:r>
              <a:rPr lang="en-US" sz="2400" dirty="0">
                <a:solidFill>
                  <a:schemeClr val="bg1"/>
                </a:solidFill>
              </a:rPr>
              <a:t>Usage pattern has not changed, yet total bills have risen.</a:t>
            </a:r>
          </a:p>
          <a:p>
            <a:pPr marL="457200" indent="-457200">
              <a:lnSpc>
                <a:spcPct val="150000"/>
              </a:lnSpc>
              <a:spcBef>
                <a:spcPts val="0"/>
              </a:spcBef>
              <a:buFont typeface="+mj-lt"/>
              <a:buAutoNum type="arabicPeriod"/>
            </a:pPr>
            <a:r>
              <a:rPr lang="en-US" sz="2400" dirty="0">
                <a:solidFill>
                  <a:schemeClr val="bg1"/>
                </a:solidFill>
              </a:rPr>
              <a:t>What is the total bills amount due in April?</a:t>
            </a:r>
          </a:p>
          <a:p>
            <a:pPr marL="457200" indent="-457200">
              <a:lnSpc>
                <a:spcPct val="150000"/>
              </a:lnSpc>
              <a:spcBef>
                <a:spcPts val="0"/>
              </a:spcBef>
              <a:buFont typeface="+mj-lt"/>
              <a:buAutoNum type="arabicPeriod"/>
            </a:pPr>
            <a:r>
              <a:rPr lang="en-US" sz="2400" dirty="0">
                <a:solidFill>
                  <a:schemeClr val="bg1"/>
                </a:solidFill>
              </a:rPr>
              <a:t>Click the 💡 💡 💡 for hints</a:t>
            </a:r>
          </a:p>
          <a:p>
            <a:pPr marL="457200" indent="-457200">
              <a:lnSpc>
                <a:spcPct val="150000"/>
              </a:lnSpc>
              <a:spcBef>
                <a:spcPts val="0"/>
              </a:spcBef>
              <a:buFont typeface="+mj-lt"/>
              <a:buAutoNum type="arabicPeriod"/>
            </a:pPr>
            <a:r>
              <a:rPr lang="en-US" sz="2400" dirty="0">
                <a:solidFill>
                  <a:schemeClr val="bg1"/>
                </a:solidFill>
              </a:rPr>
              <a:t>Click </a:t>
            </a:r>
            <a:r>
              <a:rPr lang="en-US" sz="2400" i="1" dirty="0">
                <a:solidFill>
                  <a:srgbClr val="00B0F0"/>
                </a:solidFill>
              </a:rPr>
              <a:t>Train me for the case</a:t>
            </a:r>
            <a:r>
              <a:rPr lang="en-US" sz="2400" dirty="0">
                <a:solidFill>
                  <a:schemeClr val="bg1"/>
                </a:solidFill>
              </a:rPr>
              <a:t>, it has valuable information.</a:t>
            </a:r>
          </a:p>
        </p:txBody>
      </p:sp>
      <p:pic>
        <p:nvPicPr>
          <p:cNvPr id="5" name="Picture 4">
            <a:extLst>
              <a:ext uri="{FF2B5EF4-FFF2-40B4-BE49-F238E27FC236}">
                <a16:creationId xmlns:a16="http://schemas.microsoft.com/office/drawing/2014/main" id="{7A92C76D-5008-8C8F-0F28-CC7FA15A4294}"/>
              </a:ext>
            </a:extLst>
          </p:cNvPr>
          <p:cNvPicPr>
            <a:picLocks noChangeAspect="1"/>
          </p:cNvPicPr>
          <p:nvPr/>
        </p:nvPicPr>
        <p:blipFill>
          <a:blip r:embed="rId4"/>
          <a:stretch>
            <a:fillRect/>
          </a:stretch>
        </p:blipFill>
        <p:spPr>
          <a:xfrm>
            <a:off x="10487026" y="330124"/>
            <a:ext cx="1428750" cy="1428750"/>
          </a:xfrm>
          <a:prstGeom prst="rect">
            <a:avLst/>
          </a:prstGeom>
        </p:spPr>
      </p:pic>
      <p:pic>
        <p:nvPicPr>
          <p:cNvPr id="2052" name="Picture 4" descr="Assignment Image">
            <a:extLst>
              <a:ext uri="{FF2B5EF4-FFF2-40B4-BE49-F238E27FC236}">
                <a16:creationId xmlns:a16="http://schemas.microsoft.com/office/drawing/2014/main" id="{19CCB5C3-3F0A-064F-CF67-F7C8AFCF7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4708" y="3066958"/>
            <a:ext cx="3817292" cy="381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504111"/>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D2B0C2-0A98-932F-A5CF-2736488C8D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55A7DC-EC54-9D83-32BE-21451012D6D4}"/>
              </a:ext>
            </a:extLst>
          </p:cNvPr>
          <p:cNvSpPr/>
          <p:nvPr/>
        </p:nvSpPr>
        <p:spPr>
          <a:xfrm>
            <a:off x="0" y="4989"/>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dirty="0">
                <a:solidFill>
                  <a:schemeClr val="bg1"/>
                </a:solidFill>
              </a:rPr>
              <a:t>Case 1: Tips &amp; Hints ✏️</a:t>
            </a:r>
          </a:p>
        </p:txBody>
      </p:sp>
      <p:pic>
        <p:nvPicPr>
          <p:cNvPr id="7" name="Picture 4" descr="Assignment Image">
            <a:extLst>
              <a:ext uri="{FF2B5EF4-FFF2-40B4-BE49-F238E27FC236}">
                <a16:creationId xmlns:a16="http://schemas.microsoft.com/office/drawing/2014/main" id="{FE42E0E2-3F81-0A50-64EC-B43CB8455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4708" y="3066958"/>
            <a:ext cx="3817292" cy="38172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a:bodyPr>
          <a:lstStyle/>
          <a:p>
            <a:pPr marL="457200" indent="-457200">
              <a:lnSpc>
                <a:spcPct val="150000"/>
              </a:lnSpc>
              <a:spcBef>
                <a:spcPts val="0"/>
              </a:spcBef>
              <a:buFont typeface="+mj-lt"/>
              <a:buAutoNum type="arabicPeriod"/>
            </a:pPr>
            <a:r>
              <a:rPr lang="en-US" sz="2400" dirty="0">
                <a:solidFill>
                  <a:schemeClr val="bg1"/>
                </a:solidFill>
              </a:rPr>
              <a:t>Look at the data in both tables.</a:t>
            </a:r>
          </a:p>
          <a:p>
            <a:pPr marL="457200" indent="-457200">
              <a:lnSpc>
                <a:spcPct val="150000"/>
              </a:lnSpc>
              <a:spcBef>
                <a:spcPts val="0"/>
              </a:spcBef>
              <a:buFont typeface="+mj-lt"/>
              <a:buAutoNum type="arabicPeriod"/>
            </a:pPr>
            <a:r>
              <a:rPr lang="en-US" sz="2400" dirty="0">
                <a:solidFill>
                  <a:schemeClr val="bg1"/>
                </a:solidFill>
              </a:rPr>
              <a:t>Metric reporting is error prone &amp; sometimes sent again.</a:t>
            </a:r>
          </a:p>
          <a:p>
            <a:pPr marL="457200" indent="-457200">
              <a:lnSpc>
                <a:spcPct val="150000"/>
              </a:lnSpc>
              <a:spcBef>
                <a:spcPts val="0"/>
              </a:spcBef>
              <a:buFont typeface="+mj-lt"/>
              <a:buAutoNum type="arabicPeriod"/>
            </a:pPr>
            <a:r>
              <a:rPr lang="en-US" sz="2400" dirty="0">
                <a:solidFill>
                  <a:schemeClr val="bg1"/>
                </a:solidFill>
              </a:rPr>
              <a:t>Leverage </a:t>
            </a:r>
            <a:r>
              <a:rPr lang="en-US" sz="2400" dirty="0">
                <a:solidFill>
                  <a:srgbClr val="00B0F0"/>
                </a:solidFill>
                <a:highlight>
                  <a:srgbClr val="000000"/>
                </a:highlight>
              </a:rPr>
              <a:t>distinct</a:t>
            </a:r>
            <a:r>
              <a:rPr lang="en-US" sz="2400" dirty="0">
                <a:solidFill>
                  <a:schemeClr val="bg1"/>
                </a:solidFill>
              </a:rPr>
              <a:t>, </a:t>
            </a:r>
            <a:r>
              <a:rPr lang="en-US" sz="2400" dirty="0">
                <a:solidFill>
                  <a:srgbClr val="00B0F0"/>
                </a:solidFill>
                <a:highlight>
                  <a:srgbClr val="000000"/>
                </a:highlight>
              </a:rPr>
              <a:t>lookup</a:t>
            </a:r>
            <a:r>
              <a:rPr lang="en-US" sz="2400" dirty="0">
                <a:solidFill>
                  <a:schemeClr val="bg1"/>
                </a:solidFill>
              </a:rPr>
              <a:t>, </a:t>
            </a:r>
            <a:r>
              <a:rPr lang="en-US" sz="2400" dirty="0">
                <a:solidFill>
                  <a:srgbClr val="00B0F0"/>
                </a:solidFill>
                <a:highlight>
                  <a:srgbClr val="000000"/>
                </a:highlight>
              </a:rPr>
              <a:t>extend</a:t>
            </a:r>
            <a:r>
              <a:rPr lang="en-US" sz="2400" dirty="0">
                <a:solidFill>
                  <a:schemeClr val="bg1"/>
                </a:solidFill>
              </a:rPr>
              <a:t> and </a:t>
            </a:r>
            <a:r>
              <a:rPr lang="en-US" sz="2400" dirty="0">
                <a:solidFill>
                  <a:srgbClr val="00B0F0"/>
                </a:solidFill>
                <a:highlight>
                  <a:srgbClr val="000000"/>
                </a:highlight>
              </a:rPr>
              <a:t>sum()</a:t>
            </a:r>
            <a:r>
              <a:rPr lang="en-US" sz="2400" dirty="0">
                <a:solidFill>
                  <a:schemeClr val="bg1"/>
                </a:solidFill>
              </a:rPr>
              <a:t>.</a:t>
            </a:r>
          </a:p>
        </p:txBody>
      </p:sp>
      <p:pic>
        <p:nvPicPr>
          <p:cNvPr id="6" name="Picture 5">
            <a:extLst>
              <a:ext uri="{FF2B5EF4-FFF2-40B4-BE49-F238E27FC236}">
                <a16:creationId xmlns:a16="http://schemas.microsoft.com/office/drawing/2014/main" id="{295116E7-7634-D18B-35D4-1251C5188242}"/>
              </a:ext>
            </a:extLst>
          </p:cNvPr>
          <p:cNvPicPr>
            <a:picLocks noChangeAspect="1"/>
          </p:cNvPicPr>
          <p:nvPr/>
        </p:nvPicPr>
        <p:blipFill>
          <a:blip r:embed="rId6"/>
          <a:stretch>
            <a:fillRect/>
          </a:stretch>
        </p:blipFill>
        <p:spPr>
          <a:xfrm>
            <a:off x="10487026" y="330124"/>
            <a:ext cx="1428750" cy="1428750"/>
          </a:xfrm>
          <a:prstGeom prst="rect">
            <a:avLst/>
          </a:prstGeom>
        </p:spPr>
      </p:pic>
    </p:spTree>
    <p:extLst>
      <p:ext uri="{BB962C8B-B14F-4D97-AF65-F5344CB8AC3E}">
        <p14:creationId xmlns:p14="http://schemas.microsoft.com/office/powerpoint/2010/main" val="2962540985"/>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FB57C5C-C43F-F289-40B5-AE770DCF5D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E5B7029-5102-8489-345A-69AB869E836C}"/>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Case 2: Catch the </a:t>
            </a:r>
            <a:r>
              <a:rPr lang="en-US" dirty="0" err="1">
                <a:solidFill>
                  <a:schemeClr val="bg1"/>
                </a:solidFill>
              </a:rPr>
              <a:t>Phishermen</a:t>
            </a:r>
            <a:r>
              <a:rPr lang="en-US" dirty="0">
                <a:solidFill>
                  <a:schemeClr val="bg1"/>
                </a:solidFill>
              </a:rPr>
              <a:t>!</a:t>
            </a:r>
          </a:p>
        </p:txBody>
      </p:sp>
      <p:pic>
        <p:nvPicPr>
          <p:cNvPr id="8" name="Picture 7">
            <a:extLst>
              <a:ext uri="{FF2B5EF4-FFF2-40B4-BE49-F238E27FC236}">
                <a16:creationId xmlns:a16="http://schemas.microsoft.com/office/drawing/2014/main" id="{ABCC27B0-C3A6-28DC-30AF-A699FD84C30E}"/>
              </a:ext>
            </a:extLst>
          </p:cNvPr>
          <p:cNvPicPr>
            <a:picLocks noChangeAspect="1"/>
          </p:cNvPicPr>
          <p:nvPr/>
        </p:nvPicPr>
        <p:blipFill>
          <a:blip r:embed="rId3"/>
          <a:stretch>
            <a:fillRect/>
          </a:stretch>
        </p:blipFill>
        <p:spPr>
          <a:xfrm>
            <a:off x="10486231" y="319115"/>
            <a:ext cx="1428750" cy="1428750"/>
          </a:xfrm>
          <a:prstGeom prst="rect">
            <a:avLst/>
          </a:prstGeom>
        </p:spPr>
      </p:pic>
      <p:pic>
        <p:nvPicPr>
          <p:cNvPr id="6" name="Picture 2" descr="Assignment Image">
            <a:extLst>
              <a:ext uri="{FF2B5EF4-FFF2-40B4-BE49-F238E27FC236}">
                <a16:creationId xmlns:a16="http://schemas.microsoft.com/office/drawing/2014/main" id="{E77D8A01-1A4A-7E59-764F-8D2372DC2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083" y="3045083"/>
            <a:ext cx="3812917" cy="38129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a:bodyPr>
          <a:lstStyle/>
          <a:p>
            <a:pPr>
              <a:lnSpc>
                <a:spcPct val="150000"/>
              </a:lnSpc>
              <a:spcBef>
                <a:spcPts val="0"/>
              </a:spcBef>
            </a:pPr>
            <a:r>
              <a:rPr lang="en-US" dirty="0">
                <a:solidFill>
                  <a:schemeClr val="bg1"/>
                </a:solidFill>
              </a:rPr>
              <a:t>A </a:t>
            </a:r>
            <a:r>
              <a:rPr lang="en-US" dirty="0" err="1">
                <a:solidFill>
                  <a:schemeClr val="bg1"/>
                </a:solidFill>
              </a:rPr>
              <a:t>phishermen</a:t>
            </a:r>
            <a:r>
              <a:rPr lang="en-US" dirty="0">
                <a:solidFill>
                  <a:schemeClr val="bg1"/>
                </a:solidFill>
              </a:rPr>
              <a:t> is making calls in attempt to steal identities.</a:t>
            </a:r>
          </a:p>
          <a:p>
            <a:pPr>
              <a:lnSpc>
                <a:spcPct val="150000"/>
              </a:lnSpc>
              <a:spcBef>
                <a:spcPts val="0"/>
              </a:spcBef>
            </a:pPr>
            <a:r>
              <a:rPr lang="en-US" dirty="0">
                <a:solidFill>
                  <a:schemeClr val="bg1"/>
                </a:solidFill>
              </a:rPr>
              <a:t>What phone number is used for placing the phishing calls?</a:t>
            </a:r>
          </a:p>
        </p:txBody>
      </p:sp>
    </p:spTree>
    <p:extLst>
      <p:ext uri="{BB962C8B-B14F-4D97-AF65-F5344CB8AC3E}">
        <p14:creationId xmlns:p14="http://schemas.microsoft.com/office/powerpoint/2010/main" val="3462664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58E8494-4BE3-8EAF-8B28-5043153853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2AD2814-0D97-D820-26F7-B5AC9268ED18}"/>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2</a:t>
            </a:r>
            <a:r>
              <a:rPr lang="en-US" baseline="30000" dirty="0">
                <a:solidFill>
                  <a:schemeClr val="bg1"/>
                </a:solidFill>
              </a:rPr>
              <a:t>nd</a:t>
            </a:r>
            <a:r>
              <a:rPr lang="en-US" dirty="0">
                <a:solidFill>
                  <a:schemeClr val="bg1"/>
                </a:solidFill>
              </a:rPr>
              <a:t> Case – Tips &amp; Hints ✏️</a:t>
            </a:r>
          </a:p>
        </p:txBody>
      </p:sp>
      <p:pic>
        <p:nvPicPr>
          <p:cNvPr id="6" name="Picture 5">
            <a:extLst>
              <a:ext uri="{FF2B5EF4-FFF2-40B4-BE49-F238E27FC236}">
                <a16:creationId xmlns:a16="http://schemas.microsoft.com/office/drawing/2014/main" id="{E4D4C09B-0E57-AED2-0396-FD12724CC377}"/>
              </a:ext>
            </a:extLst>
          </p:cNvPr>
          <p:cNvPicPr>
            <a:picLocks noChangeAspect="1"/>
          </p:cNvPicPr>
          <p:nvPr/>
        </p:nvPicPr>
        <p:blipFill>
          <a:blip r:embed="rId5"/>
          <a:stretch>
            <a:fillRect/>
          </a:stretch>
        </p:blipFill>
        <p:spPr>
          <a:xfrm>
            <a:off x="10486231" y="319115"/>
            <a:ext cx="1428750" cy="1428750"/>
          </a:xfrm>
          <a:prstGeom prst="rect">
            <a:avLst/>
          </a:prstGeom>
        </p:spPr>
      </p:pic>
      <p:pic>
        <p:nvPicPr>
          <p:cNvPr id="7" name="Picture 2" descr="Assignment Image">
            <a:extLst>
              <a:ext uri="{FF2B5EF4-FFF2-40B4-BE49-F238E27FC236}">
                <a16:creationId xmlns:a16="http://schemas.microsoft.com/office/drawing/2014/main" id="{0F6BE5FF-917E-9A48-9983-0C4C864CE3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9083" y="3045083"/>
            <a:ext cx="3812917" cy="38129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p:txBody>
          <a:bodyPr vert="horz" lIns="91440" tIns="45720" rIns="91440" bIns="45720" rtlCol="0">
            <a:normAutofit/>
          </a:bodyPr>
          <a:lstStyle/>
          <a:p>
            <a:pPr marL="514350" indent="-514350">
              <a:lnSpc>
                <a:spcPct val="150000"/>
              </a:lnSpc>
              <a:spcBef>
                <a:spcPts val="0"/>
              </a:spcBef>
              <a:buFont typeface="+mj-lt"/>
              <a:buAutoNum type="arabicPeriod"/>
            </a:pPr>
            <a:r>
              <a:rPr lang="en-US" b="0" i="0" dirty="0">
                <a:solidFill>
                  <a:srgbClr val="FFFFFF"/>
                </a:solidFill>
                <a:effectLst/>
                <a:latin typeface="Chakra Petch"/>
              </a:rPr>
              <a:t>We see some calls are </a:t>
            </a:r>
            <a:r>
              <a:rPr lang="en-US" b="0" i="0" dirty="0">
                <a:solidFill>
                  <a:schemeClr val="accent2"/>
                </a:solidFill>
                <a:effectLst/>
                <a:latin typeface="Chakra Petch"/>
              </a:rPr>
              <a:t>Hidden</a:t>
            </a:r>
            <a:r>
              <a:rPr lang="en-US" b="0" i="0" dirty="0">
                <a:solidFill>
                  <a:srgbClr val="FFFFFF"/>
                </a:solidFill>
                <a:effectLst/>
                <a:latin typeface="Chakra Petch"/>
              </a:rPr>
              <a:t>.</a:t>
            </a:r>
          </a:p>
          <a:p>
            <a:pPr marL="514350" indent="-514350">
              <a:lnSpc>
                <a:spcPct val="150000"/>
              </a:lnSpc>
              <a:spcBef>
                <a:spcPts val="0"/>
              </a:spcBef>
              <a:buFont typeface="+mj-lt"/>
              <a:buAutoNum type="arabicPeriod"/>
            </a:pPr>
            <a:r>
              <a:rPr lang="en-US" dirty="0">
                <a:solidFill>
                  <a:srgbClr val="FFFFFF"/>
                </a:solidFill>
                <a:latin typeface="Chakra Petch"/>
              </a:rPr>
              <a:t>It’s common for </a:t>
            </a:r>
            <a:r>
              <a:rPr lang="en-US" dirty="0">
                <a:solidFill>
                  <a:schemeClr val="accent2"/>
                </a:solidFill>
                <a:latin typeface="Chakra Petch"/>
              </a:rPr>
              <a:t>Destination</a:t>
            </a:r>
            <a:r>
              <a:rPr lang="en-US" dirty="0">
                <a:solidFill>
                  <a:srgbClr val="FFFFFF"/>
                </a:solidFill>
                <a:latin typeface="Chakra Petch"/>
              </a:rPr>
              <a:t> to disconnect when spammers call.</a:t>
            </a:r>
          </a:p>
          <a:p>
            <a:pPr marL="514350" indent="-514350">
              <a:lnSpc>
                <a:spcPct val="150000"/>
              </a:lnSpc>
              <a:spcBef>
                <a:spcPts val="0"/>
              </a:spcBef>
              <a:buFont typeface="+mj-lt"/>
              <a:buAutoNum type="arabicPeriod"/>
            </a:pPr>
            <a:r>
              <a:rPr lang="en-US" dirty="0">
                <a:solidFill>
                  <a:srgbClr val="FFFFFF"/>
                </a:solidFill>
                <a:latin typeface="Chakra Petch"/>
              </a:rPr>
              <a:t>What is the most suspicious </a:t>
            </a:r>
            <a:r>
              <a:rPr lang="en-US" dirty="0">
                <a:solidFill>
                  <a:schemeClr val="accent2"/>
                </a:solidFill>
                <a:latin typeface="Chakra Petch"/>
              </a:rPr>
              <a:t>Origin</a:t>
            </a:r>
            <a:r>
              <a:rPr lang="en-US" dirty="0">
                <a:solidFill>
                  <a:srgbClr val="FFFFFF"/>
                </a:solidFill>
                <a:latin typeface="Chakra Petch"/>
              </a:rPr>
              <a:t> that called the most </a:t>
            </a:r>
            <a:r>
              <a:rPr lang="en-US" dirty="0">
                <a:solidFill>
                  <a:schemeClr val="accent2"/>
                </a:solidFill>
                <a:latin typeface="Chakra Petch"/>
              </a:rPr>
              <a:t>Destination</a:t>
            </a:r>
            <a:r>
              <a:rPr lang="en-US" dirty="0">
                <a:solidFill>
                  <a:srgbClr val="FFFFFF"/>
                </a:solidFill>
                <a:latin typeface="Chakra Petch"/>
              </a:rPr>
              <a:t>?</a:t>
            </a:r>
          </a:p>
          <a:p>
            <a:pPr marL="514350" indent="-514350">
              <a:lnSpc>
                <a:spcPct val="150000"/>
              </a:lnSpc>
              <a:spcBef>
                <a:spcPts val="0"/>
              </a:spcBef>
              <a:buFont typeface="+mj-lt"/>
              <a:buAutoNum type="arabicPeriod"/>
            </a:pPr>
            <a:r>
              <a:rPr lang="en-US" b="0" i="0" dirty="0">
                <a:solidFill>
                  <a:srgbClr val="FFFFFF"/>
                </a:solidFill>
                <a:effectLst/>
                <a:latin typeface="Chakra Petch"/>
              </a:rPr>
              <a:t>Leverage </a:t>
            </a:r>
            <a:r>
              <a:rPr lang="en-US" b="0" i="0" dirty="0">
                <a:solidFill>
                  <a:srgbClr val="00B0F0"/>
                </a:solidFill>
                <a:effectLst/>
                <a:highlight>
                  <a:srgbClr val="000000"/>
                </a:highlight>
                <a:latin typeface="Chakra Petch"/>
              </a:rPr>
              <a:t>join</a:t>
            </a:r>
            <a:r>
              <a:rPr lang="en-US" b="0" i="0" dirty="0">
                <a:solidFill>
                  <a:srgbClr val="FFFFFF"/>
                </a:solidFill>
                <a:effectLst/>
                <a:latin typeface="Chakra Petch"/>
              </a:rPr>
              <a:t> </a:t>
            </a:r>
            <a:r>
              <a:rPr lang="en-US" dirty="0">
                <a:solidFill>
                  <a:srgbClr val="FFFFFF"/>
                </a:solidFill>
                <a:latin typeface="Chakra Petch"/>
              </a:rPr>
              <a:t>(inner), </a:t>
            </a:r>
            <a:r>
              <a:rPr lang="en-US" b="0" i="0" dirty="0" err="1">
                <a:solidFill>
                  <a:srgbClr val="00B0F0"/>
                </a:solidFill>
                <a:effectLst/>
                <a:highlight>
                  <a:srgbClr val="000000"/>
                </a:highlight>
                <a:latin typeface="Chakra Petch"/>
              </a:rPr>
              <a:t>dcount</a:t>
            </a:r>
            <a:r>
              <a:rPr lang="en-US" dirty="0">
                <a:solidFill>
                  <a:srgbClr val="00B0F0"/>
                </a:solidFill>
                <a:highlight>
                  <a:srgbClr val="000000"/>
                </a:highlight>
                <a:latin typeface="Chakra Petch"/>
              </a:rPr>
              <a:t>()</a:t>
            </a:r>
            <a:r>
              <a:rPr lang="en-US" dirty="0">
                <a:solidFill>
                  <a:srgbClr val="FFFFFF"/>
                </a:solidFill>
                <a:latin typeface="Chakra Petch"/>
              </a:rPr>
              <a:t> &amp; lessons this far.</a:t>
            </a:r>
            <a:endParaRPr lang="en-US" b="0" i="0" dirty="0">
              <a:solidFill>
                <a:schemeClr val="accent2"/>
              </a:solidFill>
              <a:effectLst/>
              <a:latin typeface="Chakra Petch"/>
            </a:endParaRPr>
          </a:p>
        </p:txBody>
      </p:sp>
    </p:spTree>
    <p:extLst>
      <p:ext uri="{BB962C8B-B14F-4D97-AF65-F5344CB8AC3E}">
        <p14:creationId xmlns:p14="http://schemas.microsoft.com/office/powerpoint/2010/main" val="291937596"/>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9E2F29-C76C-33A7-A763-F38AD4873273}"/>
              </a:ext>
            </a:extLst>
          </p:cNvPr>
          <p:cNvPicPr>
            <a:picLocks noChangeAspect="1"/>
          </p:cNvPicPr>
          <p:nvPr/>
        </p:nvPicPr>
        <p:blipFill rotWithShape="1">
          <a:blip r:embed="rId3">
            <a:alphaModFix/>
          </a:blip>
          <a:srcRect l="13607" t="5324" b="8283"/>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7ED144C4-0248-0C6E-1B25-1519359C507C}"/>
              </a:ext>
            </a:extLst>
          </p:cNvPr>
          <p:cNvSpPr/>
          <p:nvPr/>
        </p:nvSpPr>
        <p:spPr>
          <a:xfrm>
            <a:off x="0" y="0"/>
            <a:ext cx="12192000" cy="6858000"/>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Resources | Eval</a:t>
            </a:r>
          </a:p>
        </p:txBody>
      </p:sp>
      <p:sp>
        <p:nvSpPr>
          <p:cNvPr id="4" name="Title 1">
            <a:extLst>
              <a:ext uri="{FF2B5EF4-FFF2-40B4-BE49-F238E27FC236}">
                <a16:creationId xmlns:a16="http://schemas.microsoft.com/office/drawing/2014/main" id="{4A22165D-CD7E-BD34-2CDD-E760F9D89273}"/>
              </a:ext>
            </a:extLst>
          </p:cNvPr>
          <p:cNvSpPr txBox="1">
            <a:spLocks/>
          </p:cNvSpPr>
          <p:nvPr/>
        </p:nvSpPr>
        <p:spPr>
          <a:xfrm>
            <a:off x="838200" y="4245465"/>
            <a:ext cx="10515600" cy="7602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endParaRPr>
          </a:p>
        </p:txBody>
      </p:sp>
      <p:sp>
        <p:nvSpPr>
          <p:cNvPr id="9" name="Content Placeholder 2">
            <a:extLst>
              <a:ext uri="{FF2B5EF4-FFF2-40B4-BE49-F238E27FC236}">
                <a16:creationId xmlns:a16="http://schemas.microsoft.com/office/drawing/2014/main" id="{7E548734-A6A0-1E47-6E80-665763CFE969}"/>
              </a:ext>
            </a:extLst>
          </p:cNvPr>
          <p:cNvSpPr>
            <a:spLocks noGrp="1"/>
          </p:cNvSpPr>
          <p:nvPr>
            <p:ph idx="1"/>
          </p:nvPr>
        </p:nvSpPr>
        <p:spPr>
          <a:xfrm>
            <a:off x="838200" y="2160494"/>
            <a:ext cx="10515600" cy="3876769"/>
          </a:xfrm>
        </p:spPr>
        <p:txBody>
          <a:bodyPr vert="horz" lIns="91440" tIns="45720" rIns="91440" bIns="45720" numCol="2" rtlCol="0">
            <a:normAutofit/>
          </a:bodyPr>
          <a:lstStyle/>
          <a:p>
            <a:pPr>
              <a:lnSpc>
                <a:spcPct val="150000"/>
              </a:lnSpc>
              <a:spcBef>
                <a:spcPts val="0"/>
              </a:spcBef>
            </a:pPr>
            <a:r>
              <a:rPr lang="en-US" sz="3200" dirty="0">
                <a:solidFill>
                  <a:srgbClr val="00B0F0"/>
                </a:solidFill>
                <a:hlinkClick r:id="rId4">
                  <a:extLst>
                    <a:ext uri="{A12FA001-AC4F-418D-AE19-62706E023703}">
                      <ahyp:hlinkClr xmlns:ahyp="http://schemas.microsoft.com/office/drawing/2018/hyperlinkcolor" val="tx"/>
                    </a:ext>
                  </a:extLst>
                </a:hlinkClick>
              </a:rPr>
              <a:t>aka.ms/StartKqlVideo</a:t>
            </a:r>
            <a:r>
              <a:rPr lang="en-US" sz="3200" dirty="0">
                <a:solidFill>
                  <a:srgbClr val="00B0F0"/>
                </a:solidFill>
              </a:rPr>
              <a:t> </a:t>
            </a:r>
          </a:p>
          <a:p>
            <a:pPr>
              <a:lnSpc>
                <a:spcPct val="150000"/>
              </a:lnSpc>
              <a:spcBef>
                <a:spcPts val="0"/>
              </a:spcBef>
            </a:pPr>
            <a:r>
              <a:rPr lang="en-US" sz="3200" dirty="0">
                <a:solidFill>
                  <a:srgbClr val="00B0F0"/>
                </a:solidFill>
                <a:hlinkClick r:id="rId5">
                  <a:extLst>
                    <a:ext uri="{A12FA001-AC4F-418D-AE19-62706E023703}">
                      <ahyp:hlinkClr xmlns:ahyp="http://schemas.microsoft.com/office/drawing/2018/hyperlinkcolor" val="tx"/>
                    </a:ext>
                  </a:extLst>
                </a:hlinkClick>
              </a:rPr>
              <a:t>aka.ms/learn.kql</a:t>
            </a:r>
            <a:r>
              <a:rPr lang="en-US" sz="3200" dirty="0">
                <a:solidFill>
                  <a:srgbClr val="00B0F0"/>
                </a:solidFill>
              </a:rPr>
              <a:t>  </a:t>
            </a:r>
          </a:p>
          <a:p>
            <a:pPr>
              <a:lnSpc>
                <a:spcPct val="150000"/>
              </a:lnSpc>
              <a:spcBef>
                <a:spcPts val="0"/>
              </a:spcBef>
            </a:pPr>
            <a:r>
              <a:rPr lang="en-US" sz="3200" dirty="0">
                <a:solidFill>
                  <a:srgbClr val="00B0F0"/>
                </a:solidFill>
                <a:hlinkClick r:id="rId6">
                  <a:extLst>
                    <a:ext uri="{A12FA001-AC4F-418D-AE19-62706E023703}">
                      <ahyp:hlinkClr xmlns:ahyp="http://schemas.microsoft.com/office/drawing/2018/hyperlinkcolor" val="tx"/>
                    </a:ext>
                  </a:extLst>
                </a:hlinkClick>
              </a:rPr>
              <a:t>aka.ms/adxinaday</a:t>
            </a:r>
            <a:r>
              <a:rPr lang="en-US" sz="3200" dirty="0">
                <a:solidFill>
                  <a:srgbClr val="00B0F0"/>
                </a:solidFill>
              </a:rPr>
              <a:t> </a:t>
            </a:r>
          </a:p>
          <a:p>
            <a:pPr>
              <a:lnSpc>
                <a:spcPct val="150000"/>
              </a:lnSpc>
              <a:spcBef>
                <a:spcPts val="0"/>
              </a:spcBef>
            </a:pPr>
            <a:r>
              <a:rPr lang="en-US" sz="3200" dirty="0">
                <a:solidFill>
                  <a:srgbClr val="00B0F0"/>
                </a:solidFill>
                <a:hlinkClick r:id="rId7">
                  <a:extLst>
                    <a:ext uri="{A12FA001-AC4F-418D-AE19-62706E023703}">
                      <ahyp:hlinkClr xmlns:ahyp="http://schemas.microsoft.com/office/drawing/2018/hyperlinkcolor" val="tx"/>
                    </a:ext>
                  </a:extLst>
                </a:hlinkClick>
              </a:rPr>
              <a:t>aka.ms/adx.pluralsight</a:t>
            </a:r>
            <a:endParaRPr lang="en-US" sz="3200" dirty="0">
              <a:solidFill>
                <a:srgbClr val="00B0F0"/>
              </a:solidFill>
            </a:endParaRPr>
          </a:p>
          <a:p>
            <a:pPr>
              <a:lnSpc>
                <a:spcPct val="150000"/>
              </a:lnSpc>
              <a:spcBef>
                <a:spcPts val="0"/>
              </a:spcBef>
            </a:pPr>
            <a:endParaRPr lang="en-US" sz="3200" dirty="0">
              <a:solidFill>
                <a:srgbClr val="00B0F0"/>
              </a:solidFill>
            </a:endParaRPr>
          </a:p>
          <a:p>
            <a:pPr>
              <a:lnSpc>
                <a:spcPct val="150000"/>
              </a:lnSpc>
              <a:spcBef>
                <a:spcPts val="0"/>
              </a:spcBef>
            </a:pPr>
            <a:r>
              <a:rPr lang="en-US" sz="3200" dirty="0">
                <a:solidFill>
                  <a:srgbClr val="00B0F0"/>
                </a:solidFill>
                <a:hlinkClick r:id="rId8">
                  <a:extLst>
                    <a:ext uri="{A12FA001-AC4F-418D-AE19-62706E023703}">
                      <ahyp:hlinkClr xmlns:ahyp="http://schemas.microsoft.com/office/drawing/2018/hyperlinkcolor" val="tx"/>
                    </a:ext>
                  </a:extLst>
                </a:hlinkClick>
              </a:rPr>
              <a:t>aka.ms/adx.try</a:t>
            </a:r>
            <a:endParaRPr lang="en-US" sz="3200" dirty="0">
              <a:solidFill>
                <a:srgbClr val="00B0F0"/>
              </a:solidFill>
            </a:endParaRPr>
          </a:p>
          <a:p>
            <a:pPr>
              <a:lnSpc>
                <a:spcPct val="150000"/>
              </a:lnSpc>
              <a:spcBef>
                <a:spcPts val="0"/>
              </a:spcBef>
            </a:pPr>
            <a:r>
              <a:rPr lang="en-US" sz="3200" dirty="0">
                <a:solidFill>
                  <a:srgbClr val="00B0F0"/>
                </a:solidFill>
                <a:hlinkClick r:id="rId9">
                  <a:extLst>
                    <a:ext uri="{A12FA001-AC4F-418D-AE19-62706E023703}">
                      <ahyp:hlinkClr xmlns:ahyp="http://schemas.microsoft.com/office/drawing/2018/hyperlinkcolor" val="tx"/>
                    </a:ext>
                  </a:extLst>
                </a:hlinkClick>
              </a:rPr>
              <a:t>aka.ms/adx.youtube</a:t>
            </a:r>
            <a:endParaRPr lang="en-US" sz="3200" dirty="0">
              <a:solidFill>
                <a:srgbClr val="00B0F0"/>
              </a:solidFill>
            </a:endParaRPr>
          </a:p>
          <a:p>
            <a:pPr>
              <a:lnSpc>
                <a:spcPct val="150000"/>
              </a:lnSpc>
              <a:spcBef>
                <a:spcPts val="0"/>
              </a:spcBef>
            </a:pPr>
            <a:r>
              <a:rPr lang="en-US" sz="3200" dirty="0">
                <a:solidFill>
                  <a:srgbClr val="00B0F0"/>
                </a:solidFill>
                <a:hlinkClick r:id="rId10">
                  <a:extLst>
                    <a:ext uri="{A12FA001-AC4F-418D-AE19-62706E023703}">
                      <ahyp:hlinkClr xmlns:ahyp="http://schemas.microsoft.com/office/drawing/2018/hyperlinkcolor" val="tx"/>
                    </a:ext>
                  </a:extLst>
                </a:hlinkClick>
              </a:rPr>
              <a:t>aka.ms/adx.blog</a:t>
            </a:r>
            <a:endParaRPr lang="en-US" sz="3200" dirty="0">
              <a:solidFill>
                <a:srgbClr val="00B0F0"/>
              </a:solidFill>
            </a:endParaRPr>
          </a:p>
          <a:p>
            <a:pPr>
              <a:lnSpc>
                <a:spcPct val="150000"/>
              </a:lnSpc>
              <a:spcBef>
                <a:spcPts val="0"/>
              </a:spcBef>
            </a:pPr>
            <a:r>
              <a:rPr lang="en-US" sz="3200" dirty="0">
                <a:solidFill>
                  <a:srgbClr val="00B0F0"/>
                </a:solidFill>
                <a:hlinkClick r:id="rId11">
                  <a:extLst>
                    <a:ext uri="{A12FA001-AC4F-418D-AE19-62706E023703}">
                      <ahyp:hlinkClr xmlns:ahyp="http://schemas.microsoft.com/office/drawing/2018/hyperlinkcolor" val="tx"/>
                    </a:ext>
                  </a:extLst>
                </a:hlinkClick>
              </a:rPr>
              <a:t>aka.ms/adx.sof</a:t>
            </a:r>
            <a:endParaRPr lang="en-US" sz="3200" dirty="0">
              <a:solidFill>
                <a:srgbClr val="00B0F0"/>
              </a:solidFill>
            </a:endParaRPr>
          </a:p>
        </p:txBody>
      </p:sp>
      <p:pic>
        <p:nvPicPr>
          <p:cNvPr id="12" name="Picture 11">
            <a:extLst>
              <a:ext uri="{FF2B5EF4-FFF2-40B4-BE49-F238E27FC236}">
                <a16:creationId xmlns:a16="http://schemas.microsoft.com/office/drawing/2014/main" id="{AA7374CC-B3A3-CB65-A2CC-3021EC9E063B}"/>
              </a:ext>
            </a:extLst>
          </p:cNvPr>
          <p:cNvPicPr>
            <a:picLocks noChangeAspect="1"/>
          </p:cNvPicPr>
          <p:nvPr/>
        </p:nvPicPr>
        <p:blipFill>
          <a:blip r:embed="rId12"/>
          <a:stretch>
            <a:fillRect/>
          </a:stretch>
        </p:blipFill>
        <p:spPr>
          <a:xfrm>
            <a:off x="10194325" y="242561"/>
            <a:ext cx="1767017" cy="1772849"/>
          </a:xfrm>
          <a:prstGeom prst="rect">
            <a:avLst/>
          </a:prstGeom>
        </p:spPr>
      </p:pic>
    </p:spTree>
    <p:extLst>
      <p:ext uri="{BB962C8B-B14F-4D97-AF65-F5344CB8AC3E}">
        <p14:creationId xmlns:p14="http://schemas.microsoft.com/office/powerpoint/2010/main" val="117540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ED14-73CE-443F-CFEB-CA1E5871D082}"/>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solidFill>
                  <a:schemeClr val="bg1"/>
                </a:solidFill>
              </a:rPr>
              <a:t>Kusto Detective Agency Video – Season 2</a:t>
            </a:r>
          </a:p>
        </p:txBody>
      </p:sp>
      <p:pic>
        <p:nvPicPr>
          <p:cNvPr id="3" name="Online Media 2" title="Kusto Detective Agency - Season 2 !">
            <a:hlinkClick r:id="" action="ppaction://media"/>
            <a:extLst>
              <a:ext uri="{FF2B5EF4-FFF2-40B4-BE49-F238E27FC236}">
                <a16:creationId xmlns:a16="http://schemas.microsoft.com/office/drawing/2014/main" id="{A58641A6-76D6-B26F-011A-B05FFE0DFF96}"/>
              </a:ext>
            </a:extLst>
          </p:cNvPr>
          <p:cNvPicPr>
            <a:picLocks noRot="1" noChangeAspect="1"/>
          </p:cNvPicPr>
          <p:nvPr>
            <a:videoFile r:link="rId1"/>
          </p:nvPr>
        </p:nvPicPr>
        <p:blipFill>
          <a:blip r:embed="rId3"/>
          <a:stretch>
            <a:fillRect/>
          </a:stretch>
        </p:blipFill>
        <p:spPr>
          <a:xfrm>
            <a:off x="0" y="-15240"/>
            <a:ext cx="12192000" cy="6888480"/>
          </a:xfrm>
          <a:prstGeom prst="rect">
            <a:avLst/>
          </a:prstGeom>
        </p:spPr>
      </p:pic>
    </p:spTree>
    <p:extLst>
      <p:ext uri="{BB962C8B-B14F-4D97-AF65-F5344CB8AC3E}">
        <p14:creationId xmlns:p14="http://schemas.microsoft.com/office/powerpoint/2010/main" val="279105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5B33B3-078D-3289-FBE9-C595258E4DAF}"/>
              </a:ext>
            </a:extLst>
          </p:cNvPr>
          <p:cNvPicPr>
            <a:picLocks noChangeAspect="1"/>
          </p:cNvPicPr>
          <p:nvPr/>
        </p:nvPicPr>
        <p:blipFill rotWithShape="1">
          <a:blip r:embed="rId3"/>
          <a:srcRect l="13607" t="5324" b="8283"/>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015165F-6826-60E0-F2DB-DB169B977505}"/>
              </a:ext>
            </a:extLst>
          </p:cNvPr>
          <p:cNvSpPr/>
          <p:nvPr/>
        </p:nvSpPr>
        <p:spPr>
          <a:xfrm>
            <a:off x="0" y="0"/>
            <a:ext cx="12192000" cy="6858000"/>
          </a:xfrm>
          <a:prstGeom prst="rect">
            <a:avLst/>
          </a:prstGeom>
          <a:solidFill>
            <a:schemeClr val="tx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1676400" y="1825625"/>
            <a:ext cx="8891954" cy="4351338"/>
          </a:xfrm>
        </p:spPr>
        <p:txBody>
          <a:bodyPr>
            <a:normAutofit/>
          </a:bodyPr>
          <a:lstStyle/>
          <a:p>
            <a:pPr marL="0" indent="0">
              <a:lnSpc>
                <a:spcPct val="200000"/>
              </a:lnSpc>
              <a:spcBef>
                <a:spcPts val="0"/>
              </a:spcBef>
              <a:buNone/>
            </a:pPr>
            <a:r>
              <a:rPr lang="en-US" sz="3200" dirty="0">
                <a:solidFill>
                  <a:schemeClr val="bg1"/>
                </a:solidFill>
              </a:rPr>
              <a:t>Onboarding</a:t>
            </a:r>
          </a:p>
          <a:p>
            <a:pPr marL="0" indent="0">
              <a:lnSpc>
                <a:spcPct val="200000"/>
              </a:lnSpc>
              <a:spcBef>
                <a:spcPts val="0"/>
              </a:spcBef>
              <a:buNone/>
            </a:pPr>
            <a:r>
              <a:rPr lang="en-US" sz="3200" dirty="0">
                <a:solidFill>
                  <a:schemeClr val="bg1"/>
                </a:solidFill>
              </a:rPr>
              <a:t>Solving Case 1 – To bill or not to bill?</a:t>
            </a:r>
          </a:p>
          <a:p>
            <a:pPr marL="0" indent="0">
              <a:lnSpc>
                <a:spcPct val="200000"/>
              </a:lnSpc>
              <a:spcBef>
                <a:spcPts val="0"/>
              </a:spcBef>
              <a:buNone/>
            </a:pPr>
            <a:r>
              <a:rPr lang="en-US" sz="3200" dirty="0">
                <a:solidFill>
                  <a:schemeClr val="bg1"/>
                </a:solidFill>
              </a:rPr>
              <a:t>Solving Case 2 – Catch the </a:t>
            </a:r>
            <a:r>
              <a:rPr lang="en-US" sz="3200" dirty="0" err="1">
                <a:solidFill>
                  <a:schemeClr val="bg1"/>
                </a:solidFill>
              </a:rPr>
              <a:t>Phishermen</a:t>
            </a:r>
            <a:r>
              <a:rPr lang="en-US" sz="3200" dirty="0">
                <a:solidFill>
                  <a:schemeClr val="bg1"/>
                </a:solidFill>
              </a:rPr>
              <a:t>!</a:t>
            </a:r>
          </a:p>
        </p:txBody>
      </p:sp>
      <p:pic>
        <p:nvPicPr>
          <p:cNvPr id="16" name="Graphic 15" descr="Badge 3 with solid fill">
            <a:extLst>
              <a:ext uri="{FF2B5EF4-FFF2-40B4-BE49-F238E27FC236}">
                <a16:creationId xmlns:a16="http://schemas.microsoft.com/office/drawing/2014/main" id="{DD2CAD40-D4BA-3FCF-1385-A0985CF85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199" y="4100464"/>
            <a:ext cx="645909" cy="645909"/>
          </a:xfrm>
          <a:prstGeom prst="rect">
            <a:avLst/>
          </a:prstGeom>
        </p:spPr>
      </p:pic>
      <p:pic>
        <p:nvPicPr>
          <p:cNvPr id="18" name="Graphic 17" descr="Badge with solid fill">
            <a:extLst>
              <a:ext uri="{FF2B5EF4-FFF2-40B4-BE49-F238E27FC236}">
                <a16:creationId xmlns:a16="http://schemas.microsoft.com/office/drawing/2014/main" id="{F7899BAF-F2C4-4617-FB59-3FE008A7FA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3120797"/>
            <a:ext cx="645909" cy="645909"/>
          </a:xfrm>
          <a:prstGeom prst="rect">
            <a:avLst/>
          </a:prstGeom>
        </p:spPr>
      </p:pic>
      <p:pic>
        <p:nvPicPr>
          <p:cNvPr id="21" name="Graphic 20" descr="Badge 1 with solid fill">
            <a:extLst>
              <a:ext uri="{FF2B5EF4-FFF2-40B4-BE49-F238E27FC236}">
                <a16:creationId xmlns:a16="http://schemas.microsoft.com/office/drawing/2014/main" id="{1C2E92FB-D937-5367-51BF-405C28F802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200" y="2141130"/>
            <a:ext cx="645909" cy="645909"/>
          </a:xfrm>
          <a:prstGeom prst="rect">
            <a:avLst/>
          </a:prstGeom>
        </p:spPr>
      </p:pic>
    </p:spTree>
    <p:extLst>
      <p:ext uri="{BB962C8B-B14F-4D97-AF65-F5344CB8AC3E}">
        <p14:creationId xmlns:p14="http://schemas.microsoft.com/office/powerpoint/2010/main" val="53901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0F3B7F0-4E39-2776-62ED-5A5FFDFD5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B285866-0EFD-1974-EF94-2A4731ECA249}"/>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Rules of the game</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2055813"/>
            <a:ext cx="10515600" cy="4121150"/>
          </a:xfrm>
        </p:spPr>
        <p:txBody>
          <a:bodyPr vert="horz" lIns="91440" tIns="45720" rIns="91440" bIns="45720" rtlCol="0">
            <a:normAutofit/>
          </a:bodyPr>
          <a:lstStyle/>
          <a:p>
            <a:pPr marL="0" indent="0">
              <a:lnSpc>
                <a:spcPct val="150000"/>
              </a:lnSpc>
              <a:spcBef>
                <a:spcPts val="0"/>
              </a:spcBef>
              <a:buNone/>
            </a:pPr>
            <a:r>
              <a:rPr lang="en-US" b="0" i="0" dirty="0">
                <a:solidFill>
                  <a:srgbClr val="FFFFFF"/>
                </a:solidFill>
                <a:effectLst/>
                <a:latin typeface="Chakra Petch"/>
              </a:rPr>
              <a:t>Work together! It’s more fun to share your progress and ask for help. </a:t>
            </a:r>
            <a:endParaRPr lang="en-US" dirty="0">
              <a:solidFill>
                <a:schemeClr val="bg1"/>
              </a:solidFill>
            </a:endParaRPr>
          </a:p>
          <a:p>
            <a:pPr marL="0" indent="0">
              <a:lnSpc>
                <a:spcPct val="150000"/>
              </a:lnSpc>
              <a:spcBef>
                <a:spcPts val="0"/>
              </a:spcBef>
              <a:buNone/>
            </a:pPr>
            <a:r>
              <a:rPr lang="en-US" dirty="0">
                <a:solidFill>
                  <a:schemeClr val="bg1"/>
                </a:solidFill>
              </a:rPr>
              <a:t>There are a total of 15 cases (10 for Season 2, 5 for Season 1).</a:t>
            </a:r>
          </a:p>
          <a:p>
            <a:pPr marL="0" indent="0">
              <a:lnSpc>
                <a:spcPct val="150000"/>
              </a:lnSpc>
              <a:spcBef>
                <a:spcPts val="0"/>
              </a:spcBef>
              <a:buNone/>
            </a:pPr>
            <a:r>
              <a:rPr lang="en-US" dirty="0">
                <a:solidFill>
                  <a:schemeClr val="bg1"/>
                </a:solidFill>
              </a:rPr>
              <a:t>A digital badge is given to every player who correctly solves a case.</a:t>
            </a:r>
          </a:p>
          <a:p>
            <a:pPr marL="0" indent="0">
              <a:lnSpc>
                <a:spcPct val="150000"/>
              </a:lnSpc>
              <a:spcBef>
                <a:spcPts val="0"/>
              </a:spcBef>
              <a:buNone/>
            </a:pPr>
            <a:r>
              <a:rPr lang="en-US" dirty="0">
                <a:solidFill>
                  <a:schemeClr val="bg1"/>
                </a:solidFill>
              </a:rPr>
              <a:t>All previous cases will remain active for play even after the new cases are published.</a:t>
            </a:r>
          </a:p>
          <a:p>
            <a:pPr marL="0" indent="0">
              <a:lnSpc>
                <a:spcPct val="150000"/>
              </a:lnSpc>
              <a:spcBef>
                <a:spcPts val="0"/>
              </a:spcBef>
              <a:buNone/>
            </a:pPr>
            <a:r>
              <a:rPr lang="en-US" dirty="0">
                <a:solidFill>
                  <a:schemeClr val="bg1"/>
                </a:solidFill>
              </a:rPr>
              <a:t>Please see section 6 in the “</a:t>
            </a:r>
            <a:r>
              <a:rPr lang="en-US" dirty="0">
                <a:solidFill>
                  <a:srgbClr val="00B0F0"/>
                </a:solidFill>
                <a:hlinkClick r:id="rId3">
                  <a:extLst>
                    <a:ext uri="{A12FA001-AC4F-418D-AE19-62706E023703}">
                      <ahyp:hlinkClr xmlns:ahyp="http://schemas.microsoft.com/office/drawing/2018/hyperlinkcolor" val="tx"/>
                    </a:ext>
                  </a:extLst>
                </a:hlinkClick>
              </a:rPr>
              <a:t>Terms and Conditions</a:t>
            </a:r>
            <a:r>
              <a:rPr lang="en-US" dirty="0">
                <a:solidFill>
                  <a:schemeClr val="bg1"/>
                </a:solidFill>
              </a:rPr>
              <a:t>” for more details.</a:t>
            </a:r>
          </a:p>
        </p:txBody>
      </p:sp>
    </p:spTree>
    <p:extLst>
      <p:ext uri="{BB962C8B-B14F-4D97-AF65-F5344CB8AC3E}">
        <p14:creationId xmlns:p14="http://schemas.microsoft.com/office/powerpoint/2010/main" val="775495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BF13211-574D-3060-2E92-790C23935D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73C7EA7-5215-D87C-15F6-A93C620DA8EB}"/>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Walkthrough </a:t>
            </a:r>
            <a:r>
              <a:rPr lang="en-US" sz="4000" dirty="0">
                <a:solidFill>
                  <a:schemeClr val="bg1"/>
                </a:solidFill>
                <a:highlight>
                  <a:srgbClr val="00FFFF"/>
                </a:highlight>
              </a:rPr>
              <a:t>Demo</a:t>
            </a:r>
            <a:r>
              <a:rPr lang="en-US" sz="4000" dirty="0">
                <a:solidFill>
                  <a:schemeClr val="bg1"/>
                </a:solidFill>
              </a:rPr>
              <a:t> – Please follow along!</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1825625"/>
            <a:ext cx="10515600" cy="2066437"/>
          </a:xfrm>
        </p:spPr>
        <p:txBody>
          <a:bodyPr vert="horz" lIns="91440" tIns="45720" rIns="91440" bIns="45720" rtlCol="0">
            <a:normAutofit/>
          </a:bodyPr>
          <a:lstStyle/>
          <a:p>
            <a:pPr marL="514350" indent="-514350">
              <a:lnSpc>
                <a:spcPct val="150000"/>
              </a:lnSpc>
              <a:spcBef>
                <a:spcPts val="0"/>
              </a:spcBef>
              <a:buFont typeface="+mj-lt"/>
              <a:buAutoNum type="arabicPeriod"/>
            </a:pPr>
            <a:r>
              <a:rPr lang="en-US" dirty="0">
                <a:solidFill>
                  <a:schemeClr val="bg1"/>
                </a:solidFill>
              </a:rPr>
              <a:t>ADX Web-UI / KE tool </a:t>
            </a:r>
          </a:p>
          <a:p>
            <a:pPr marL="514350" indent="-514350">
              <a:lnSpc>
                <a:spcPct val="150000"/>
              </a:lnSpc>
              <a:spcBef>
                <a:spcPts val="0"/>
              </a:spcBef>
              <a:buFont typeface="+mj-lt"/>
              <a:buAutoNum type="arabicPeriod"/>
            </a:pPr>
            <a:r>
              <a:rPr lang="en-US" dirty="0">
                <a:solidFill>
                  <a:schemeClr val="bg1"/>
                </a:solidFill>
              </a:rPr>
              <a:t>Sample Queries – </a:t>
            </a:r>
            <a:r>
              <a:rPr lang="en-US" dirty="0">
                <a:solidFill>
                  <a:schemeClr val="bg1"/>
                </a:solidFill>
                <a:highlight>
                  <a:srgbClr val="00FFFF"/>
                </a:highlight>
              </a:rPr>
              <a:t>write it with us!</a:t>
            </a:r>
          </a:p>
        </p:txBody>
      </p:sp>
      <p:sp>
        <p:nvSpPr>
          <p:cNvPr id="4" name="Title 1">
            <a:extLst>
              <a:ext uri="{FF2B5EF4-FFF2-40B4-BE49-F238E27FC236}">
                <a16:creationId xmlns:a16="http://schemas.microsoft.com/office/drawing/2014/main" id="{4A22165D-CD7E-BD34-2CDD-E760F9D89273}"/>
              </a:ext>
            </a:extLst>
          </p:cNvPr>
          <p:cNvSpPr txBox="1">
            <a:spLocks/>
          </p:cNvSpPr>
          <p:nvPr/>
        </p:nvSpPr>
        <p:spPr>
          <a:xfrm>
            <a:off x="838200" y="4245465"/>
            <a:ext cx="10515600" cy="7602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endParaRPr>
          </a:p>
        </p:txBody>
      </p:sp>
    </p:spTree>
    <p:extLst>
      <p:ext uri="{BB962C8B-B14F-4D97-AF65-F5344CB8AC3E}">
        <p14:creationId xmlns:p14="http://schemas.microsoft.com/office/powerpoint/2010/main" val="31187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BF13211-574D-3060-2E92-790C23935D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73C7EA7-5215-D87C-15F6-A93C620DA8EB}"/>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4A22165D-CD7E-BD34-2CDD-E760F9D89273}"/>
              </a:ext>
            </a:extLst>
          </p:cNvPr>
          <p:cNvSpPr txBox="1">
            <a:spLocks/>
          </p:cNvSpPr>
          <p:nvPr/>
        </p:nvSpPr>
        <p:spPr>
          <a:xfrm>
            <a:off x="838200" y="4245465"/>
            <a:ext cx="10515600" cy="7602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endParaRPr>
          </a:p>
        </p:txBody>
      </p:sp>
      <p:sp>
        <p:nvSpPr>
          <p:cNvPr id="8" name="Title 7">
            <a:extLst>
              <a:ext uri="{FF2B5EF4-FFF2-40B4-BE49-F238E27FC236}">
                <a16:creationId xmlns:a16="http://schemas.microsoft.com/office/drawing/2014/main" id="{977702E9-3501-7357-C685-8F168252814E}"/>
              </a:ext>
            </a:extLst>
          </p:cNvPr>
          <p:cNvSpPr>
            <a:spLocks noGrp="1"/>
          </p:cNvSpPr>
          <p:nvPr>
            <p:ph type="title"/>
          </p:nvPr>
        </p:nvSpPr>
        <p:spPr/>
        <p:txBody>
          <a:bodyPr/>
          <a:lstStyle/>
          <a:p>
            <a:r>
              <a:rPr lang="en-US" sz="4400" dirty="0">
                <a:solidFill>
                  <a:schemeClr val="bg1"/>
                </a:solidFill>
              </a:rPr>
              <a:t>Kusto Query Language (KQL)</a:t>
            </a:r>
            <a:endParaRPr lang="en-US" dirty="0"/>
          </a:p>
        </p:txBody>
      </p:sp>
      <p:sp>
        <p:nvSpPr>
          <p:cNvPr id="10" name="Content Placeholder 9">
            <a:extLst>
              <a:ext uri="{FF2B5EF4-FFF2-40B4-BE49-F238E27FC236}">
                <a16:creationId xmlns:a16="http://schemas.microsoft.com/office/drawing/2014/main" id="{D24CDF6C-195E-7D18-645A-B15E869060D8}"/>
              </a:ext>
            </a:extLst>
          </p:cNvPr>
          <p:cNvSpPr>
            <a:spLocks noGrp="1"/>
          </p:cNvSpPr>
          <p:nvPr>
            <p:ph idx="1"/>
          </p:nvPr>
        </p:nvSpPr>
        <p:spPr>
          <a:xfrm>
            <a:off x="482600" y="1825625"/>
            <a:ext cx="6261100" cy="2106795"/>
          </a:xfrm>
        </p:spPr>
        <p:txBody>
          <a:bodyPr>
            <a:normAutofit/>
          </a:bodyPr>
          <a:lstStyle/>
          <a:p>
            <a:pPr>
              <a:lnSpc>
                <a:spcPct val="100000"/>
              </a:lnSpc>
              <a:spcBef>
                <a:spcPts val="0"/>
              </a:spcBef>
            </a:pPr>
            <a:r>
              <a:rPr lang="en-US" sz="2000" dirty="0">
                <a:solidFill>
                  <a:schemeClr val="bg1"/>
                </a:solidFill>
              </a:rPr>
              <a:t>A powerful query language to explore data in ADX to find </a:t>
            </a:r>
            <a:r>
              <a:rPr lang="en-US" sz="2000" b="1" dirty="0">
                <a:solidFill>
                  <a:srgbClr val="00B0F0"/>
                </a:solidFill>
              </a:rPr>
              <a:t>patterns</a:t>
            </a:r>
            <a:r>
              <a:rPr lang="en-US" sz="2000" dirty="0">
                <a:solidFill>
                  <a:schemeClr val="bg1"/>
                </a:solidFill>
              </a:rPr>
              <a:t>, </a:t>
            </a:r>
            <a:r>
              <a:rPr lang="en-US" sz="2000" b="1" dirty="0">
                <a:solidFill>
                  <a:srgbClr val="00B0F0"/>
                </a:solidFill>
              </a:rPr>
              <a:t>trends</a:t>
            </a:r>
            <a:r>
              <a:rPr lang="en-US" sz="2000" dirty="0">
                <a:solidFill>
                  <a:schemeClr val="bg1"/>
                </a:solidFill>
              </a:rPr>
              <a:t>, identify </a:t>
            </a:r>
            <a:r>
              <a:rPr lang="en-US" sz="2000" b="1" dirty="0">
                <a:solidFill>
                  <a:srgbClr val="00B0F0"/>
                </a:solidFill>
              </a:rPr>
              <a:t>anomalies</a:t>
            </a:r>
            <a:r>
              <a:rPr lang="en-US" sz="2000" dirty="0">
                <a:solidFill>
                  <a:schemeClr val="bg1"/>
                </a:solidFill>
              </a:rPr>
              <a:t>, perform </a:t>
            </a:r>
            <a:r>
              <a:rPr lang="en-US" sz="2000" b="1" dirty="0">
                <a:solidFill>
                  <a:srgbClr val="00B0F0"/>
                </a:solidFill>
              </a:rPr>
              <a:t>exploratory</a:t>
            </a:r>
            <a:r>
              <a:rPr lang="en-US" sz="2000" dirty="0">
                <a:solidFill>
                  <a:schemeClr val="bg1"/>
                </a:solidFill>
              </a:rPr>
              <a:t> and </a:t>
            </a:r>
            <a:r>
              <a:rPr lang="en-US" sz="2000" b="1" dirty="0">
                <a:solidFill>
                  <a:srgbClr val="00B0F0"/>
                </a:solidFill>
              </a:rPr>
              <a:t>observational</a:t>
            </a:r>
            <a:r>
              <a:rPr lang="en-US" sz="2000" dirty="0">
                <a:solidFill>
                  <a:schemeClr val="bg1"/>
                </a:solidFill>
              </a:rPr>
              <a:t> analytics.</a:t>
            </a:r>
          </a:p>
          <a:p>
            <a:pPr>
              <a:lnSpc>
                <a:spcPct val="100000"/>
              </a:lnSpc>
              <a:spcBef>
                <a:spcPts val="0"/>
              </a:spcBef>
            </a:pPr>
            <a:endParaRPr lang="en-US" sz="2000" dirty="0">
              <a:solidFill>
                <a:schemeClr val="bg1"/>
              </a:solidFill>
            </a:endParaRPr>
          </a:p>
          <a:p>
            <a:pPr>
              <a:lnSpc>
                <a:spcPct val="100000"/>
              </a:lnSpc>
              <a:spcBef>
                <a:spcPts val="0"/>
              </a:spcBef>
            </a:pPr>
            <a:r>
              <a:rPr lang="en-US" sz="2000" dirty="0">
                <a:solidFill>
                  <a:schemeClr val="bg1"/>
                </a:solidFill>
              </a:rPr>
              <a:t>A Kusto query is a read-only request on data with filters and aggregates that work in a </a:t>
            </a:r>
            <a:r>
              <a:rPr lang="en-US" sz="2000" b="1" dirty="0">
                <a:solidFill>
                  <a:srgbClr val="00B0F0"/>
                </a:solidFill>
              </a:rPr>
              <a:t>top-down approach</a:t>
            </a:r>
          </a:p>
          <a:p>
            <a:pPr marL="0" indent="0">
              <a:lnSpc>
                <a:spcPct val="100000"/>
              </a:lnSpc>
              <a:spcBef>
                <a:spcPts val="0"/>
              </a:spcBef>
              <a:buNone/>
            </a:pPr>
            <a:endParaRPr lang="en-US" sz="2000" dirty="0">
              <a:solidFill>
                <a:schemeClr val="bg1"/>
              </a:solidFill>
            </a:endParaRPr>
          </a:p>
        </p:txBody>
      </p:sp>
      <p:pic>
        <p:nvPicPr>
          <p:cNvPr id="15" name="Picture 2" descr="StormEvents query funnels commands">
            <a:extLst>
              <a:ext uri="{FF2B5EF4-FFF2-40B4-BE49-F238E27FC236}">
                <a16:creationId xmlns:a16="http://schemas.microsoft.com/office/drawing/2014/main" id="{4B71F38A-5B57-A241-D7D5-1F9BE8C0CDA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99275" y="1864142"/>
            <a:ext cx="5018479" cy="417788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4930D06C-DF30-B6BF-8A5E-EFFAE59FD64C}"/>
              </a:ext>
            </a:extLst>
          </p:cNvPr>
          <p:cNvSpPr txBox="1"/>
          <p:nvPr/>
        </p:nvSpPr>
        <p:spPr>
          <a:xfrm>
            <a:off x="482600" y="4410810"/>
            <a:ext cx="6048829" cy="1631216"/>
          </a:xfrm>
          <a:prstGeom prst="rect">
            <a:avLst/>
          </a:prstGeom>
          <a:solidFill>
            <a:schemeClr val="tx1"/>
          </a:solidFill>
          <a:ln>
            <a:solidFill>
              <a:schemeClr val="tx1"/>
            </a:solidFill>
          </a:ln>
        </p:spPr>
        <p:txBody>
          <a:bodyPr wrap="square">
            <a:spAutoFit/>
          </a:bodyPr>
          <a:lstStyle/>
          <a:p>
            <a:r>
              <a:rPr lang="en-US" sz="2000" dirty="0">
                <a:solidFill>
                  <a:schemeClr val="bg1"/>
                </a:solidFill>
                <a:latin typeface="Consolas" panose="020B0609020204030204" pitchFamily="49" charset="0"/>
              </a:rPr>
              <a:t>StormEvents </a:t>
            </a:r>
          </a:p>
          <a:p>
            <a:r>
              <a:rPr lang="en-US" sz="2000" dirty="0">
                <a:solidFill>
                  <a:schemeClr val="bg1"/>
                </a:solidFill>
                <a:latin typeface="Consolas" panose="020B0609020204030204" pitchFamily="49" charset="0"/>
              </a:rPr>
              <a:t>| </a:t>
            </a:r>
            <a:r>
              <a:rPr lang="en-US" sz="2000" dirty="0">
                <a:solidFill>
                  <a:schemeClr val="accent5"/>
                </a:solidFill>
                <a:latin typeface="Consolas" panose="020B0609020204030204" pitchFamily="49" charset="0"/>
              </a:rPr>
              <a:t>where</a:t>
            </a:r>
            <a:r>
              <a:rPr lang="en-US" sz="2000" dirty="0">
                <a:solidFill>
                  <a:schemeClr val="bg1"/>
                </a:solidFill>
                <a:latin typeface="Consolas" panose="020B0609020204030204" pitchFamily="49" charset="0"/>
              </a:rPr>
              <a:t> StartTime </a:t>
            </a:r>
            <a:r>
              <a:rPr lang="en-US" sz="2000" dirty="0">
                <a:solidFill>
                  <a:schemeClr val="accent1"/>
                </a:solidFill>
                <a:latin typeface="Consolas" panose="020B0609020204030204" pitchFamily="49" charset="0"/>
              </a:rPr>
              <a:t>between</a:t>
            </a:r>
            <a:r>
              <a:rPr lang="en-US" sz="2000" dirty="0">
                <a:solidFill>
                  <a:schemeClr val="bg1"/>
                </a:solidFill>
                <a:latin typeface="Consolas" panose="020B0609020204030204" pitchFamily="49" charset="0"/>
              </a:rPr>
              <a:t> </a:t>
            </a:r>
            <a:r>
              <a:rPr lang="en-US" sz="2000" dirty="0">
                <a:solidFill>
                  <a:schemeClr val="accent6"/>
                </a:solidFill>
                <a:latin typeface="Consolas" panose="020B0609020204030204" pitchFamily="49" charset="0"/>
              </a:rPr>
              <a:t>(datetime(2007-11-01) .. datetime(2007-12-01))</a:t>
            </a:r>
          </a:p>
          <a:p>
            <a:r>
              <a:rPr lang="en-US" sz="2000" dirty="0">
                <a:solidFill>
                  <a:schemeClr val="bg1"/>
                </a:solidFill>
                <a:latin typeface="Consolas" panose="020B0609020204030204" pitchFamily="49" charset="0"/>
              </a:rPr>
              <a:t>| </a:t>
            </a:r>
            <a:r>
              <a:rPr lang="en-US" sz="2000" dirty="0">
                <a:solidFill>
                  <a:schemeClr val="accent5"/>
                </a:solidFill>
                <a:latin typeface="Consolas" panose="020B0609020204030204" pitchFamily="49" charset="0"/>
              </a:rPr>
              <a:t>where</a:t>
            </a:r>
            <a:r>
              <a:rPr lang="en-US" sz="2000" dirty="0">
                <a:solidFill>
                  <a:schemeClr val="bg1"/>
                </a:solidFill>
                <a:latin typeface="Consolas" panose="020B0609020204030204" pitchFamily="49" charset="0"/>
              </a:rPr>
              <a:t> State == </a:t>
            </a:r>
            <a:r>
              <a:rPr lang="en-US" sz="2000" dirty="0">
                <a:solidFill>
                  <a:schemeClr val="accent2"/>
                </a:solidFill>
                <a:latin typeface="Consolas" panose="020B0609020204030204" pitchFamily="49" charset="0"/>
              </a:rPr>
              <a:t>"FLORIDA"</a:t>
            </a:r>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a:t>
            </a:r>
            <a:r>
              <a:rPr lang="en-US" sz="2000" dirty="0">
                <a:solidFill>
                  <a:schemeClr val="accent1"/>
                </a:solidFill>
                <a:latin typeface="Consolas" panose="020B0609020204030204" pitchFamily="49" charset="0"/>
              </a:rPr>
              <a:t>count</a:t>
            </a:r>
          </a:p>
        </p:txBody>
      </p:sp>
      <p:sp>
        <p:nvSpPr>
          <p:cNvPr id="3" name="TextBox 2">
            <a:extLst>
              <a:ext uri="{FF2B5EF4-FFF2-40B4-BE49-F238E27FC236}">
                <a16:creationId xmlns:a16="http://schemas.microsoft.com/office/drawing/2014/main" id="{B96CA10E-9017-E795-3A4B-6A0CD3F23409}"/>
              </a:ext>
            </a:extLst>
          </p:cNvPr>
          <p:cNvSpPr txBox="1"/>
          <p:nvPr/>
        </p:nvSpPr>
        <p:spPr>
          <a:xfrm>
            <a:off x="384175" y="3932420"/>
            <a:ext cx="6096000" cy="461665"/>
          </a:xfrm>
          <a:prstGeom prst="rect">
            <a:avLst/>
          </a:prstGeom>
          <a:noFill/>
        </p:spPr>
        <p:txBody>
          <a:bodyPr wrap="square">
            <a:spAutoFit/>
          </a:bodyPr>
          <a:lstStyle/>
          <a:p>
            <a:pPr marL="0" indent="0">
              <a:lnSpc>
                <a:spcPct val="100000"/>
              </a:lnSpc>
              <a:spcBef>
                <a:spcPts val="0"/>
              </a:spcBef>
              <a:buNone/>
            </a:pPr>
            <a:r>
              <a:rPr lang="en-US" sz="2400" dirty="0">
                <a:solidFill>
                  <a:srgbClr val="00B0F0"/>
                </a:solidFill>
              </a:rPr>
              <a:t>For Example</a:t>
            </a:r>
          </a:p>
        </p:txBody>
      </p:sp>
    </p:spTree>
    <p:extLst>
      <p:ext uri="{BB962C8B-B14F-4D97-AF65-F5344CB8AC3E}">
        <p14:creationId xmlns:p14="http://schemas.microsoft.com/office/powerpoint/2010/main" val="380016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D156F48-A3A5-E2F0-3463-4F8F0E5E54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51C9D1E-C0A8-C8A3-EC7C-52DA74210FA6}"/>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normAutofit/>
          </a:bodyPr>
          <a:lstStyle/>
          <a:p>
            <a:r>
              <a:rPr lang="en-US" sz="4000" dirty="0">
                <a:solidFill>
                  <a:schemeClr val="bg1"/>
                </a:solidFill>
              </a:rPr>
              <a:t>KQL Basic Operators</a:t>
            </a:r>
          </a:p>
        </p:txBody>
      </p:sp>
      <p:sp>
        <p:nvSpPr>
          <p:cNvPr id="3" name="Content Placeholder 2">
            <a:extLst>
              <a:ext uri="{FF2B5EF4-FFF2-40B4-BE49-F238E27FC236}">
                <a16:creationId xmlns:a16="http://schemas.microsoft.com/office/drawing/2014/main" id="{AC764FB8-C982-AEA7-C3F5-2E4C59A91931}"/>
              </a:ext>
            </a:extLst>
          </p:cNvPr>
          <p:cNvSpPr>
            <a:spLocks noGrp="1"/>
          </p:cNvSpPr>
          <p:nvPr>
            <p:ph idx="1"/>
          </p:nvPr>
        </p:nvSpPr>
        <p:spPr>
          <a:xfrm>
            <a:off x="838200" y="1825625"/>
            <a:ext cx="10515600" cy="4667250"/>
          </a:xfrm>
        </p:spPr>
        <p:txBody>
          <a:bodyPr vert="horz" lIns="91440" tIns="45720" rIns="91440" bIns="45720" rtlCol="0">
            <a:normAutofit fontScale="77500" lnSpcReduction="20000"/>
          </a:bodyPr>
          <a:lstStyle/>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count</a:t>
            </a:r>
          </a:p>
          <a:p>
            <a:pPr>
              <a:lnSpc>
                <a:spcPct val="150000"/>
              </a:lnSpc>
              <a:spcBef>
                <a:spcPts val="0"/>
              </a:spcBef>
            </a:pPr>
            <a:r>
              <a:rPr lang="en-US" sz="2400" dirty="0">
                <a:solidFill>
                  <a:schemeClr val="bg1"/>
                </a:solidFill>
              </a:rPr>
              <a:t>Counts records in input table (e.g. T)</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take 10</a:t>
            </a:r>
          </a:p>
          <a:p>
            <a:pPr>
              <a:lnSpc>
                <a:spcPct val="150000"/>
              </a:lnSpc>
              <a:spcBef>
                <a:spcPts val="0"/>
              </a:spcBef>
            </a:pPr>
            <a:r>
              <a:rPr lang="en-US" sz="2400" dirty="0">
                <a:solidFill>
                  <a:schemeClr val="bg1"/>
                </a:solidFill>
              </a:rPr>
              <a:t>Get few records  - to familiarize yourself with the data. No actual order ensured.</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where Timestamp &gt; ago(1) and </a:t>
            </a:r>
            <a:r>
              <a:rPr lang="en-US" sz="2400" dirty="0" err="1">
                <a:solidFill>
                  <a:schemeClr val="bg1"/>
                </a:solidFill>
                <a:highlight>
                  <a:srgbClr val="000000"/>
                </a:highlight>
                <a:latin typeface="Consolas" panose="020B0609020204030204" pitchFamily="49" charset="0"/>
              </a:rPr>
              <a:t>UserId</a:t>
            </a:r>
            <a:r>
              <a:rPr lang="en-US" sz="2400" dirty="0">
                <a:solidFill>
                  <a:schemeClr val="bg1"/>
                </a:solidFill>
                <a:highlight>
                  <a:srgbClr val="000000"/>
                </a:highlight>
                <a:latin typeface="Consolas" panose="020B0609020204030204" pitchFamily="49" charset="0"/>
              </a:rPr>
              <a:t> = '</a:t>
            </a:r>
            <a:r>
              <a:rPr lang="en-US" sz="2400" dirty="0" err="1">
                <a:solidFill>
                  <a:schemeClr val="bg1"/>
                </a:solidFill>
                <a:highlight>
                  <a:srgbClr val="000000"/>
                </a:highlight>
                <a:latin typeface="Consolas" panose="020B0609020204030204" pitchFamily="49" charset="0"/>
              </a:rPr>
              <a:t>abdcdef</a:t>
            </a:r>
            <a:r>
              <a:rPr lang="en-US" sz="2400" dirty="0">
                <a:solidFill>
                  <a:schemeClr val="bg1"/>
                </a:solidFill>
                <a:highlight>
                  <a:srgbClr val="000000"/>
                </a:highlight>
                <a:latin typeface="Consolas" panose="020B0609020204030204" pitchFamily="49" charset="0"/>
              </a:rPr>
              <a:t>'</a:t>
            </a:r>
          </a:p>
          <a:p>
            <a:pPr>
              <a:lnSpc>
                <a:spcPct val="150000"/>
              </a:lnSpc>
              <a:spcBef>
                <a:spcPts val="0"/>
              </a:spcBef>
            </a:pPr>
            <a:r>
              <a:rPr lang="en-US" sz="2400" dirty="0">
                <a:solidFill>
                  <a:schemeClr val="bg1"/>
                </a:solidFill>
              </a:rPr>
              <a:t>Filtering on a specific fields</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project Col1, Col2, …</a:t>
            </a:r>
          </a:p>
          <a:p>
            <a:pPr>
              <a:lnSpc>
                <a:spcPct val="150000"/>
              </a:lnSpc>
              <a:spcBef>
                <a:spcPts val="0"/>
              </a:spcBef>
            </a:pPr>
            <a:r>
              <a:rPr lang="en-US" sz="2400" dirty="0">
                <a:solidFill>
                  <a:schemeClr val="bg1"/>
                </a:solidFill>
              </a:rPr>
              <a:t>Choose some columns (great if input table has dozens of columns)</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extend NewCol1=Col1+Col2</a:t>
            </a:r>
          </a:p>
          <a:p>
            <a:pPr>
              <a:lnSpc>
                <a:spcPct val="150000"/>
              </a:lnSpc>
              <a:spcBef>
                <a:spcPts val="0"/>
              </a:spcBef>
            </a:pPr>
            <a:r>
              <a:rPr lang="en-US" sz="2400" dirty="0">
                <a:solidFill>
                  <a:schemeClr val="bg1"/>
                </a:solidFill>
              </a:rPr>
              <a:t>Introduces new calculated columns</a:t>
            </a:r>
          </a:p>
          <a:p>
            <a:pPr marL="0" indent="0">
              <a:lnSpc>
                <a:spcPct val="150000"/>
              </a:lnSpc>
              <a:spcBef>
                <a:spcPts val="0"/>
              </a:spcBef>
              <a:buNone/>
            </a:pPr>
            <a:r>
              <a:rPr lang="en-US" sz="2400" dirty="0">
                <a:solidFill>
                  <a:schemeClr val="bg1"/>
                </a:solidFill>
                <a:highlight>
                  <a:srgbClr val="000000"/>
                </a:highlight>
                <a:latin typeface="Consolas" panose="020B0609020204030204" pitchFamily="49" charset="0"/>
              </a:rPr>
              <a:t>… | render timechart</a:t>
            </a:r>
          </a:p>
          <a:p>
            <a:pPr>
              <a:lnSpc>
                <a:spcPct val="150000"/>
              </a:lnSpc>
              <a:spcBef>
                <a:spcPts val="0"/>
              </a:spcBef>
            </a:pPr>
            <a:r>
              <a:rPr lang="en-US" sz="2400" dirty="0">
                <a:solidFill>
                  <a:schemeClr val="bg1"/>
                </a:solidFill>
              </a:rPr>
              <a:t>Render data into a visual plot while exploring.</a:t>
            </a:r>
          </a:p>
          <a:p>
            <a:pPr marL="0" indent="0">
              <a:lnSpc>
                <a:spcPct val="150000"/>
              </a:lnSpc>
              <a:spcBef>
                <a:spcPts val="0"/>
              </a:spcBef>
              <a:buNone/>
            </a:pPr>
            <a:endParaRPr lang="en-US" sz="2400" dirty="0">
              <a:solidFill>
                <a:schemeClr val="bg1"/>
              </a:solidFill>
              <a:highlight>
                <a:srgbClr val="000000"/>
              </a:highlight>
              <a:latin typeface="Consolas" panose="020B0609020204030204" pitchFamily="49" charset="0"/>
            </a:endParaRPr>
          </a:p>
          <a:p>
            <a:pPr marL="0" indent="0">
              <a:lnSpc>
                <a:spcPct val="150000"/>
              </a:lnSpc>
              <a:spcBef>
                <a:spcPts val="0"/>
              </a:spcBef>
              <a:buNone/>
            </a:pPr>
            <a:endParaRPr lang="en-US" sz="2400" dirty="0">
              <a:solidFill>
                <a:schemeClr val="bg1"/>
              </a:solidFill>
            </a:endParaRPr>
          </a:p>
          <a:p>
            <a:pPr marL="0" indent="0">
              <a:lnSpc>
                <a:spcPct val="150000"/>
              </a:lnSpc>
              <a:spcBef>
                <a:spcPts val="0"/>
              </a:spcBef>
              <a:buNone/>
            </a:pPr>
            <a:endParaRPr lang="en-US" sz="2400" dirty="0">
              <a:solidFill>
                <a:schemeClr val="bg1"/>
              </a:solidFill>
            </a:endParaRPr>
          </a:p>
          <a:p>
            <a:pPr marL="0" indent="0">
              <a:lnSpc>
                <a:spcPct val="150000"/>
              </a:lnSpc>
              <a:spcBef>
                <a:spcPts val="0"/>
              </a:spcBef>
              <a:buNone/>
            </a:pPr>
            <a:endParaRPr lang="en-US" sz="2400" dirty="0">
              <a:solidFill>
                <a:schemeClr val="bg1"/>
              </a:solidFill>
            </a:endParaRPr>
          </a:p>
        </p:txBody>
      </p:sp>
    </p:spTree>
    <p:extLst>
      <p:ext uri="{BB962C8B-B14F-4D97-AF65-F5344CB8AC3E}">
        <p14:creationId xmlns:p14="http://schemas.microsoft.com/office/powerpoint/2010/main" val="36471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6A4A5"/>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55B746-32A6-3359-9F09-911A58953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B78504-6ACE-7D66-C719-3B02345B59E9}"/>
              </a:ext>
            </a:extLst>
          </p:cNvPr>
          <p:cNvSpPr>
            <a:spLocks noGrp="1"/>
          </p:cNvSpPr>
          <p:nvPr>
            <p:ph type="title"/>
          </p:nvPr>
        </p:nvSpPr>
        <p:spPr>
          <a:xfrm>
            <a:off x="588262" y="-1207931"/>
            <a:ext cx="10203915" cy="1107996"/>
          </a:xfrm>
        </p:spPr>
        <p:txBody>
          <a:bodyPr/>
          <a:lstStyle/>
          <a:p>
            <a:r>
              <a:rPr lang="en-US" sz="3600" dirty="0"/>
              <a:t>Welcome to the Kusto Detective Agency, rookie!</a:t>
            </a:r>
          </a:p>
        </p:txBody>
      </p:sp>
      <p:sp>
        <p:nvSpPr>
          <p:cNvPr id="7" name="Rectangle: Rounded Corners 6" descr="Go to Inbox button">
            <a:hlinkClick r:id="rId4"/>
            <a:extLst>
              <a:ext uri="{FF2B5EF4-FFF2-40B4-BE49-F238E27FC236}">
                <a16:creationId xmlns:a16="http://schemas.microsoft.com/office/drawing/2014/main" id="{5F5A004D-79B3-6C75-B27E-E76DD7078883}"/>
              </a:ext>
            </a:extLst>
          </p:cNvPr>
          <p:cNvSpPr/>
          <p:nvPr/>
        </p:nvSpPr>
        <p:spPr>
          <a:xfrm>
            <a:off x="546099" y="4898786"/>
            <a:ext cx="4083051" cy="1603218"/>
          </a:xfrm>
          <a:prstGeom prst="roundRect">
            <a:avLst>
              <a:gd name="adj" fmla="val 10512"/>
            </a:avLst>
          </a:prstGeom>
          <a:noFill/>
          <a:ln w="57150" cap="flat" cmpd="sng" algn="ctr">
            <a:solidFill>
              <a:srgbClr val="FF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84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3AD17F1-1EBA-2914-556F-7D980F3946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71" t="-1" r="25371" b="507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9414519-7E36-5755-A9A8-AFA0EC748300}"/>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FB343D-8C47-5551-B69A-BD08E37459EE}"/>
              </a:ext>
            </a:extLst>
          </p:cNvPr>
          <p:cNvSpPr>
            <a:spLocks noGrp="1"/>
          </p:cNvSpPr>
          <p:nvPr>
            <p:ph type="title"/>
          </p:nvPr>
        </p:nvSpPr>
        <p:spPr/>
        <p:txBody>
          <a:bodyPr/>
          <a:lstStyle/>
          <a:p>
            <a:r>
              <a:rPr lang="en-US" dirty="0">
                <a:solidFill>
                  <a:schemeClr val="bg1"/>
                </a:solidFill>
              </a:rPr>
              <a:t>Onboarding</a:t>
            </a:r>
          </a:p>
        </p:txBody>
      </p:sp>
      <p:pic>
        <p:nvPicPr>
          <p:cNvPr id="5" name="Picture 4">
            <a:extLst>
              <a:ext uri="{FF2B5EF4-FFF2-40B4-BE49-F238E27FC236}">
                <a16:creationId xmlns:a16="http://schemas.microsoft.com/office/drawing/2014/main" id="{EF86CAF5-B607-4E38-F1C7-B0E51DA2F8EF}"/>
              </a:ext>
            </a:extLst>
          </p:cNvPr>
          <p:cNvPicPr>
            <a:picLocks noChangeAspect="1"/>
          </p:cNvPicPr>
          <p:nvPr/>
        </p:nvPicPr>
        <p:blipFill>
          <a:blip r:embed="rId3"/>
          <a:stretch>
            <a:fillRect/>
          </a:stretch>
        </p:blipFill>
        <p:spPr>
          <a:xfrm>
            <a:off x="10534650" y="335756"/>
            <a:ext cx="1428750" cy="1428750"/>
          </a:xfrm>
          <a:prstGeom prst="rect">
            <a:avLst/>
          </a:prstGeom>
        </p:spPr>
      </p:pic>
      <p:sp>
        <p:nvSpPr>
          <p:cNvPr id="9" name="Content Placeholder 8">
            <a:extLst>
              <a:ext uri="{FF2B5EF4-FFF2-40B4-BE49-F238E27FC236}">
                <a16:creationId xmlns:a16="http://schemas.microsoft.com/office/drawing/2014/main" id="{C5088B59-3B42-CCD2-BAB9-5E6D1A31D9DF}"/>
              </a:ext>
            </a:extLst>
          </p:cNvPr>
          <p:cNvSpPr>
            <a:spLocks noGrp="1"/>
          </p:cNvSpPr>
          <p:nvPr>
            <p:ph idx="1"/>
          </p:nvPr>
        </p:nvSpPr>
        <p:spPr/>
        <p:txBody>
          <a:bodyPr>
            <a:normAutofit lnSpcReduction="10000"/>
          </a:bodyPr>
          <a:lstStyle/>
          <a:p>
            <a:pPr marL="514350" indent="-514350">
              <a:lnSpc>
                <a:spcPct val="150000"/>
              </a:lnSpc>
              <a:buFont typeface="+mj-lt"/>
              <a:buAutoNum type="arabicPeriod"/>
            </a:pPr>
            <a:r>
              <a:rPr lang="en-US" dirty="0">
                <a:solidFill>
                  <a:schemeClr val="bg1"/>
                </a:solidFill>
              </a:rPr>
              <a:t>Click </a:t>
            </a:r>
            <a:r>
              <a:rPr lang="en-US" dirty="0">
                <a:solidFill>
                  <a:srgbClr val="7030A0"/>
                </a:solidFill>
              </a:rPr>
              <a:t>Log-In</a:t>
            </a:r>
            <a:r>
              <a:rPr lang="en-US" dirty="0">
                <a:solidFill>
                  <a:schemeClr val="bg1"/>
                </a:solidFill>
              </a:rPr>
              <a:t> if you’ve been here before. </a:t>
            </a:r>
          </a:p>
          <a:p>
            <a:pPr marL="514350" indent="-514350">
              <a:lnSpc>
                <a:spcPct val="150000"/>
              </a:lnSpc>
              <a:buFont typeface="+mj-lt"/>
              <a:buAutoNum type="arabicPeriod"/>
            </a:pPr>
            <a:r>
              <a:rPr lang="en-US" dirty="0">
                <a:solidFill>
                  <a:schemeClr val="bg1"/>
                </a:solidFill>
              </a:rPr>
              <a:t>Otherwise, create a free Kusto cluster at </a:t>
            </a:r>
            <a:r>
              <a:rPr lang="en-US" dirty="0">
                <a:solidFill>
                  <a:srgbClr val="00B0F0"/>
                </a:solidFill>
              </a:rPr>
              <a:t>https://aka.ms/kustofree</a:t>
            </a:r>
            <a:r>
              <a:rPr lang="en-US" dirty="0">
                <a:solidFill>
                  <a:schemeClr val="bg1"/>
                </a:solidFill>
              </a:rPr>
              <a:t> </a:t>
            </a:r>
          </a:p>
          <a:p>
            <a:pPr marL="514350" indent="-514350">
              <a:lnSpc>
                <a:spcPct val="150000"/>
              </a:lnSpc>
              <a:buFont typeface="+mj-lt"/>
              <a:buAutoNum type="arabicPeriod"/>
            </a:pPr>
            <a:r>
              <a:rPr lang="en-US" dirty="0">
                <a:solidFill>
                  <a:schemeClr val="bg1"/>
                </a:solidFill>
              </a:rPr>
              <a:t>You’ll need either a Microsoft account (MSA) or an Azure Active Directory (AAD) identity.</a:t>
            </a:r>
          </a:p>
          <a:p>
            <a:pPr marL="514350" indent="-514350">
              <a:lnSpc>
                <a:spcPct val="150000"/>
              </a:lnSpc>
              <a:buFont typeface="+mj-lt"/>
              <a:buAutoNum type="arabicPeriod"/>
            </a:pPr>
            <a:r>
              <a:rPr lang="en-US" dirty="0">
                <a:solidFill>
                  <a:schemeClr val="bg1"/>
                </a:solidFill>
              </a:rPr>
              <a:t>Run the script, then attempt to solve the challenge. </a:t>
            </a:r>
          </a:p>
          <a:p>
            <a:pPr marL="514350" indent="-514350">
              <a:lnSpc>
                <a:spcPct val="150000"/>
              </a:lnSpc>
              <a:buFont typeface="+mj-lt"/>
              <a:buAutoNum type="arabicPeriod"/>
            </a:pPr>
            <a:r>
              <a:rPr lang="en-US" dirty="0">
                <a:solidFill>
                  <a:schemeClr val="bg1"/>
                </a:solidFill>
              </a:rPr>
              <a:t>Who is the detective that earned most money in 2022?</a:t>
            </a:r>
          </a:p>
        </p:txBody>
      </p:sp>
    </p:spTree>
    <p:extLst>
      <p:ext uri="{BB962C8B-B14F-4D97-AF65-F5344CB8AC3E}">
        <p14:creationId xmlns:p14="http://schemas.microsoft.com/office/powerpoint/2010/main" val="2182347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A466855112E247945698D34C3658E7" ma:contentTypeVersion="15" ma:contentTypeDescription="Create a new document." ma:contentTypeScope="" ma:versionID="eb734ada723d2832ffb41bb9e205e9cd">
  <xsd:schema xmlns:xsd="http://www.w3.org/2001/XMLSchema" xmlns:xs="http://www.w3.org/2001/XMLSchema" xmlns:p="http://schemas.microsoft.com/office/2006/metadata/properties" xmlns:ns1="http://schemas.microsoft.com/sharepoint/v3" xmlns:ns2="adf11b76-d19c-47b9-8a31-3fa6a8dea7bd" xmlns:ns3="c1ecfc82-6bf1-4882-b11c-d0f60f1290e2" targetNamespace="http://schemas.microsoft.com/office/2006/metadata/properties" ma:root="true" ma:fieldsID="4816cf9f2c083526a6d2b726b0390af9" ns1:_="" ns2:_="" ns3:_="">
    <xsd:import namespace="http://schemas.microsoft.com/sharepoint/v3"/>
    <xsd:import namespace="adf11b76-d19c-47b9-8a31-3fa6a8dea7bd"/>
    <xsd:import namespace="c1ecfc82-6bf1-4882-b11c-d0f60f1290e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f11b76-d19c-47b9-8a31-3fa6a8dea7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ecfc82-6bf1-4882-b11c-d0f60f1290e2"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df3a069-7700-4278-a66e-38b4e6d9078d}" ma:internalName="TaxCatchAll" ma:showField="CatchAllData" ma:web="c1ecfc82-6bf1-4882-b11c-d0f60f1290e2">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df11b76-d19c-47b9-8a31-3fa6a8dea7bd">
      <Terms xmlns="http://schemas.microsoft.com/office/infopath/2007/PartnerControls"/>
    </lcf76f155ced4ddcb4097134ff3c332f>
    <TaxCatchAll xmlns="c1ecfc82-6bf1-4882-b11c-d0f60f1290e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36068D-D993-4072-88C6-DE649DFB2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f11b76-d19c-47b9-8a31-3fa6a8dea7bd"/>
    <ds:schemaRef ds:uri="c1ecfc82-6bf1-4882-b11c-d0f60f1290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F90653-3DA7-4427-97F2-26BB4B9E864F}">
  <ds:schemaRef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http://purl.org/dc/dcmitype/"/>
    <ds:schemaRef ds:uri="http://purl.org/dc/terms/"/>
    <ds:schemaRef ds:uri="c1ecfc82-6bf1-4882-b11c-d0f60f1290e2"/>
    <ds:schemaRef ds:uri="adf11b76-d19c-47b9-8a31-3fa6a8dea7bd"/>
    <ds:schemaRef ds:uri="http://www.w3.org/XML/1998/namespace"/>
  </ds:schemaRefs>
</ds:datastoreItem>
</file>

<file path=customXml/itemProps3.xml><?xml version="1.0" encoding="utf-8"?>
<ds:datastoreItem xmlns:ds="http://schemas.openxmlformats.org/officeDocument/2006/customXml" ds:itemID="{0A5829C7-1207-4275-9E51-887E84309BD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9293</TotalTime>
  <Words>1444</Words>
  <Application>Microsoft Office PowerPoint</Application>
  <PresentationFormat>Widescreen</PresentationFormat>
  <Paragraphs>138</Paragraphs>
  <Slides>15</Slides>
  <Notes>9</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15</vt:i4>
      </vt:variant>
    </vt:vector>
  </HeadingPairs>
  <TitlesOfParts>
    <vt:vector size="28" baseType="lpstr">
      <vt:lpstr>Aptos</vt:lpstr>
      <vt:lpstr>Arial</vt:lpstr>
      <vt:lpstr>Calibri</vt:lpstr>
      <vt:lpstr>Calibri Light</vt:lpstr>
      <vt:lpstr>Chakra Petch</vt:lpstr>
      <vt:lpstr>Consolas</vt:lpstr>
      <vt:lpstr>Segoe UI</vt:lpstr>
      <vt:lpstr>Segoe UI Semibold</vt:lpstr>
      <vt:lpstr>ui-monospace</vt:lpstr>
      <vt:lpstr>Wingdings</vt:lpstr>
      <vt:lpstr>Office Theme</vt:lpstr>
      <vt:lpstr>Black Template</vt:lpstr>
      <vt:lpstr>1_Black Template</vt:lpstr>
      <vt:lpstr>Welcome to the Kusto Detective Agency, rookie!</vt:lpstr>
      <vt:lpstr>Kusto Detective Agency Video – Season 2</vt:lpstr>
      <vt:lpstr>Agenda</vt:lpstr>
      <vt:lpstr>Rules of the game</vt:lpstr>
      <vt:lpstr>Walkthrough Demo – Please follow along!</vt:lpstr>
      <vt:lpstr>Kusto Query Language (KQL)</vt:lpstr>
      <vt:lpstr>KQL Basic Operators</vt:lpstr>
      <vt:lpstr>Welcome to the Kusto Detective Agency, rookie!</vt:lpstr>
      <vt:lpstr>Onboarding</vt:lpstr>
      <vt:lpstr>Onboarding – Tips &amp; Hints ✏️</vt:lpstr>
      <vt:lpstr>Case 1: To bill or not to bill?</vt:lpstr>
      <vt:lpstr>Case 1: Tips &amp; Hints ✏️</vt:lpstr>
      <vt:lpstr>Case 2: Catch the Phishermen!</vt:lpstr>
      <vt:lpstr>2nd Case – Tips &amp; Hints ✏️</vt:lpstr>
      <vt:lpstr>Resources | Eval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rookie!</dc:title>
  <dc:creator>Hiram Fleitas</dc:creator>
  <cp:lastModifiedBy>Hiram Fleitas</cp:lastModifiedBy>
  <cp:revision>6</cp:revision>
  <dcterms:created xsi:type="dcterms:W3CDTF">2023-04-25T19:11:41Z</dcterms:created>
  <dcterms:modified xsi:type="dcterms:W3CDTF">2023-10-11T00:23:22Z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0x010100DEA466855112E247945698D34C3658E7</vt:lpwstr>
  </property>
</Properties>
</file>